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doc" ContentType="application/msword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6" r:id="rId1"/>
  </p:sldMasterIdLst>
  <p:notesMasterIdLst>
    <p:notesMasterId r:id="rId51"/>
  </p:notesMasterIdLst>
  <p:sldIdLst>
    <p:sldId id="285" r:id="rId2"/>
    <p:sldId id="375" r:id="rId3"/>
    <p:sldId id="337" r:id="rId4"/>
    <p:sldId id="338" r:id="rId5"/>
    <p:sldId id="334" r:id="rId6"/>
    <p:sldId id="335" r:id="rId7"/>
    <p:sldId id="336" r:id="rId8"/>
    <p:sldId id="333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5" r:id="rId19"/>
    <p:sldId id="376" r:id="rId20"/>
    <p:sldId id="339" r:id="rId21"/>
    <p:sldId id="304" r:id="rId22"/>
    <p:sldId id="377" r:id="rId23"/>
    <p:sldId id="378" r:id="rId24"/>
    <p:sldId id="289" r:id="rId25"/>
    <p:sldId id="290" r:id="rId26"/>
    <p:sldId id="323" r:id="rId27"/>
    <p:sldId id="374" r:id="rId28"/>
    <p:sldId id="340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92" r:id="rId43"/>
    <p:sldId id="393" r:id="rId44"/>
    <p:sldId id="394" r:id="rId45"/>
    <p:sldId id="395" r:id="rId46"/>
    <p:sldId id="396" r:id="rId47"/>
    <p:sldId id="397" r:id="rId48"/>
    <p:sldId id="398" r:id="rId49"/>
    <p:sldId id="373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037A"/>
    <a:srgbClr val="4343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567939-E83E-4036-B35E-28579BAD46F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5CADD73-D30E-4334-9763-AE44C59E0B18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ABC1D38-04C1-4EBE-BC76-465925EF0DED}" type="slidenum">
              <a:rPr lang="en-US">
                <a:latin typeface="Times" pitchFamily="1" charset="0"/>
              </a:rPr>
              <a:pPr/>
              <a:t>13</a:t>
            </a:fld>
            <a:endParaRPr lang="en-US">
              <a:latin typeface="Times" pitchFamily="1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1DA809F-1649-4E6B-9668-936AF13F9936}" type="slidenum">
              <a:rPr lang="en-US">
                <a:latin typeface="Times" pitchFamily="1" charset="0"/>
              </a:rPr>
              <a:pPr/>
              <a:t>14</a:t>
            </a:fld>
            <a:endParaRPr lang="en-US">
              <a:latin typeface="Times" pitchFamily="1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CC349D7-9032-4C9D-AE87-D2DC95051532}" type="slidenum">
              <a:rPr lang="en-US">
                <a:latin typeface="Times" pitchFamily="1" charset="0"/>
              </a:rPr>
              <a:pPr/>
              <a:t>15</a:t>
            </a:fld>
            <a:endParaRPr lang="en-US">
              <a:latin typeface="Times" pitchFamily="1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FA31AD3-A530-4F9A-8A05-07ED8DB584F0}" type="slidenum">
              <a:rPr lang="en-US">
                <a:latin typeface="Times" pitchFamily="1" charset="0"/>
              </a:rPr>
              <a:pPr/>
              <a:t>16</a:t>
            </a:fld>
            <a:endParaRPr lang="en-US">
              <a:latin typeface="Times" pitchFamily="1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D481F35-45B8-410B-9199-43E75E06231D}" type="slidenum">
              <a:rPr lang="en-US">
                <a:latin typeface="Times" pitchFamily="1" charset="0"/>
              </a:rPr>
              <a:pPr/>
              <a:t>17</a:t>
            </a:fld>
            <a:endParaRPr lang="en-US">
              <a:latin typeface="Times" pitchFamily="1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B1008CA-3E84-4ABA-A3AB-EF96B58FD4AC}" type="slidenum">
              <a:rPr lang="en-US">
                <a:latin typeface="Times" pitchFamily="1" charset="0"/>
              </a:rPr>
              <a:pPr/>
              <a:t>18</a:t>
            </a:fld>
            <a:endParaRPr lang="en-US">
              <a:latin typeface="Times" pitchFamily="1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5A7D345-B4B5-412E-9BDA-F5DFA43BF0FC}" type="slidenum">
              <a:rPr lang="en-US"/>
              <a:pPr/>
              <a:t>21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032E15-DC6C-4091-ABD3-C16471D56A1A}" type="slidenum">
              <a:rPr lang="en-US"/>
              <a:pPr/>
              <a:t>24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10E4A1-2B6F-4829-84A6-A46E9CD27FAB}" type="slidenum">
              <a:rPr lang="en-US"/>
              <a:pPr/>
              <a:t>25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6513" y="769938"/>
            <a:ext cx="4248150" cy="31861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ChangeArrowheads="1"/>
          </p:cNvSpPr>
          <p:nvPr>
            <p:ph type="body" idx="1"/>
          </p:nvPr>
        </p:nvSpPr>
        <p:spPr>
          <a:xfrm>
            <a:off x="903288" y="4373563"/>
            <a:ext cx="5041900" cy="4065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7" rIns="91433" bIns="45717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9E1EE5-987E-407A-AF84-CE821CECCBA6}" type="slidenum">
              <a:rPr lang="en-US"/>
              <a:pPr/>
              <a:t>26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F625F64-41AC-43F8-A93D-5D84871980A5}" type="slidenum">
              <a:rPr lang="en-US"/>
              <a:pPr/>
              <a:t>4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SF uses avg rat 750 MW (MJ/sec) – 1.25 hrs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BA3AD9-C301-427B-B5EA-11EEFAC69A9C}" type="slidenum">
              <a:rPr lang="en-US">
                <a:latin typeface="Times" pitchFamily="1" charset="0"/>
              </a:rPr>
              <a:pPr/>
              <a:t>31</a:t>
            </a:fld>
            <a:endParaRPr lang="en-US">
              <a:latin typeface="Times" pitchFamily="1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50950FF-4287-40D2-A24E-C6A2C0604DD9}" type="slidenum">
              <a:rPr lang="en-US">
                <a:latin typeface="Times" pitchFamily="1" charset="0"/>
              </a:rPr>
              <a:pPr/>
              <a:t>32</a:t>
            </a:fld>
            <a:endParaRPr lang="en-US">
              <a:latin typeface="Times" pitchFamily="1" charset="0"/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FD1B4A5-1E37-43E3-9C45-5796993E4330}" type="slidenum">
              <a:rPr lang="en-US"/>
              <a:pPr/>
              <a:t>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ABC9487-01E2-4061-9BB9-A4E112330138}" type="slidenum">
              <a:rPr lang="en-US"/>
              <a:pPr/>
              <a:t>6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3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3A541A-2387-4E20-B54D-7BA5E779951B}" type="slidenum">
              <a:rPr lang="en-US"/>
              <a:pPr/>
              <a:t>7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91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301BE61-1394-4307-8C33-024EED19CF88}" type="slidenum">
              <a:rPr lang="en-US"/>
              <a:pPr/>
              <a:t>8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DBBD471-4E38-407A-A56D-267F71D68BC1}" type="slidenum">
              <a:rPr lang="en-US">
                <a:latin typeface="Times" pitchFamily="1" charset="0"/>
              </a:rPr>
              <a:pPr/>
              <a:t>10</a:t>
            </a:fld>
            <a:endParaRPr lang="en-US">
              <a:latin typeface="Times" pitchFamily="1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A09B20F-5060-49C3-89F2-7BE6C7118E2F}" type="slidenum">
              <a:rPr lang="en-US">
                <a:latin typeface="Times" pitchFamily="1" charset="0"/>
              </a:rPr>
              <a:pPr/>
              <a:t>11</a:t>
            </a:fld>
            <a:endParaRPr lang="en-US">
              <a:latin typeface="Times" pitchFamily="1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92D4B40-0F1C-4E29-B8B6-489A083E31EB}" type="slidenum">
              <a:rPr lang="en-US">
                <a:latin typeface="Times" pitchFamily="1" charset="0"/>
              </a:rPr>
              <a:pPr/>
              <a:t>12</a:t>
            </a:fld>
            <a:endParaRPr lang="en-US">
              <a:latin typeface="Times" pitchFamily="1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Times" pitchFamily="1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8293100" y="5803900"/>
            <a:ext cx="36671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E8F48-868A-404D-8377-7A2DA037D485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E0BC3-5A5B-4CA1-8932-992143CFE46E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EB7A9-82F0-4BA8-9D7D-85B3CC52EC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2852A1-735A-467D-87A1-1EA0C07EF7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748383F-3627-41D7-9185-B85A7E1980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A290F-27B3-4CFB-A142-70009342AC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C1D82-5F26-44BD-A02A-325D709886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4BA71-A4C4-46A8-ADE1-2C16AA0DC2B8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6248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76400"/>
            <a:ext cx="3810000" cy="43434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C809F-A968-4845-82E2-CB0D328BB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8293100" y="5803900"/>
            <a:ext cx="36671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14462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354D49-2956-4FBA-9647-26AB8F4356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EE4A9-B4E2-4CE3-AD51-A76FF0D96D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1CD4F-BFA6-4ACF-AADB-3D013712B3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BFD10C3-A757-4083-A93B-0E5364F580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BE3B533-04EF-47F3-956B-13069E40A3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639AC141-2151-41DB-909B-CDF7DD3CC42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844DD-76EA-48F6-87C2-27BF5E0767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44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9775" y="2770188"/>
            <a:ext cx="7662863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7F7F7F"/>
                </a:solidFill>
              </a:defRPr>
            </a:lvl1pPr>
          </a:lstStyle>
          <a:p>
            <a:fld id="{9325262C-AE93-4DC8-ADA8-727A799D93B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3" r:id="rId2"/>
    <p:sldLayoutId id="2147483762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3" r:id="rId10"/>
    <p:sldLayoutId id="2147483764" r:id="rId11"/>
    <p:sldLayoutId id="2147483765" r:id="rId12"/>
    <p:sldLayoutId id="2147483766" r:id="rId13"/>
    <p:sldLayoutId id="2147483760" r:id="rId14"/>
    <p:sldLayoutId id="2147483767" r:id="rId15"/>
    <p:sldLayoutId id="2147483768" r:id="rId16"/>
    <p:sldLayoutId id="2147483769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600" kern="1200">
          <a:solidFill>
            <a:schemeClr val="bg1"/>
          </a:solidFill>
          <a:latin typeface="+mj-lt"/>
          <a:ea typeface="ＭＳ Ｐゴシック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pitchFamily="1" charset="0"/>
          <a:ea typeface="ＭＳ Ｐゴシック" pitchFamily="34" charset="-128"/>
        </a:defRPr>
      </a:lvl9pPr>
    </p:titleStyle>
    <p:bodyStyle>
      <a:lvl1pPr marL="342900" indent="-342900" algn="l" rtl="0" fontAlgn="base">
        <a:spcBef>
          <a:spcPts val="2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Clr>
          <a:srgbClr val="C1F944"/>
        </a:buClr>
        <a:buSzPct val="90000"/>
        <a:buFont typeface="Wingdings" pitchFamily="2" charset="2"/>
        <a:buChar char="S"/>
        <a:defRPr sz="2000"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2pPr>
      <a:lvl3pPr marL="1035050" indent="-349250" algn="l" rtl="0" fontAlgn="base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3pPr>
      <a:lvl4pPr marL="1371600" indent="-336550" algn="l" rtl="0" fontAlgn="base">
        <a:spcBef>
          <a:spcPts val="600"/>
        </a:spcBef>
        <a:spcAft>
          <a:spcPct val="0"/>
        </a:spcAft>
        <a:buClr>
          <a:srgbClr val="C1F944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4pPr>
      <a:lvl5pPr marL="1720850" indent="-349250" algn="l" rtl="0" fontAlgn="base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pitchFamily="34" charset="-128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oleObject" Target="../embeddings/Microsoft_Office_Word_97_-_2003_Document1.doc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978025" y="2362200"/>
            <a:ext cx="5000625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>
                <a:latin typeface="Times New Roman" charset="0"/>
                <a:ea typeface="ＭＳ Ｐゴシック" charset="0"/>
                <a:cs typeface="ＭＳ Ｐゴシック" charset="0"/>
              </a:rPr>
              <a:t>CloudSat</a:t>
            </a:r>
          </a:p>
          <a:p>
            <a:pPr algn="ctr" eaLnBrk="1" hangingPunct="1">
              <a:defRPr/>
            </a:pPr>
            <a:endParaRPr lang="en-US" sz="280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Deborah Vane</a:t>
            </a:r>
          </a:p>
          <a:p>
            <a:pPr algn="ctr" eaLnBrk="1" hangingPunct="1">
              <a:defRPr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CloudSat Deputy Principal Investigator</a:t>
            </a:r>
          </a:p>
          <a:p>
            <a:pPr algn="ctr" eaLnBrk="1" hangingPunct="1"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defRPr/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Caltech Trustees Committee on JPL</a:t>
            </a:r>
          </a:p>
          <a:p>
            <a:pPr algn="ctr" eaLnBrk="1" hangingPunct="1">
              <a:defRPr/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27 April 2005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6576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4" descr="CloudSat_spacecraft_high_res"/>
          <p:cNvPicPr>
            <a:picLocks noChangeAspect="1" noChangeArrowheads="1"/>
          </p:cNvPicPr>
          <p:nvPr/>
        </p:nvPicPr>
        <p:blipFill>
          <a:blip r:embed="rId4"/>
          <a:srcRect b="409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0" y="0"/>
            <a:ext cx="5181600" cy="674030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5000"/>
                  <a:alpha val="16000"/>
                </a:schemeClr>
              </a:gs>
              <a:gs pos="100000">
                <a:prstClr val="white"/>
              </a:gs>
              <a:gs pos="50000">
                <a:schemeClr val="accent5">
                  <a:lumMod val="25000"/>
                  <a:alpha val="16000"/>
                </a:schemeClr>
              </a:gs>
            </a:gsLst>
            <a:lin ang="15780000" scaled="0"/>
            <a:tileRect/>
          </a:gra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Optima"/>
                <a:ea typeface="ＭＳ Ｐゴシック" charset="0"/>
                <a:cs typeface="Optima"/>
              </a:rPr>
              <a:t>The Importance of Studying Clouds: NASA Cloud Science and its application to Classroom Science Inquiry</a:t>
            </a:r>
            <a:endParaRPr lang="en-US" sz="5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Optima"/>
              <a:ea typeface="ＭＳ Ｐゴシック" charset="0"/>
              <a:cs typeface="Optima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-1161821400" y="3733800"/>
            <a:ext cx="9144000" cy="20405725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Prof. Todd Ellis</a:t>
            </a:r>
          </a:p>
          <a:p>
            <a:pPr algn="r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Ms. Susan Moore</a:t>
            </a:r>
          </a:p>
          <a:p>
            <a:pPr algn="r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Ms. Deanna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TeBockhorst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4953000"/>
            <a:ext cx="3962400" cy="15700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Dr. Todd Ellis</a:t>
            </a:r>
          </a:p>
          <a:p>
            <a:pPr>
              <a:defRPr/>
            </a:pPr>
            <a:r>
              <a:rPr lang="en-US" dirty="0"/>
              <a:t>Ms. Susan Moore</a:t>
            </a:r>
          </a:p>
          <a:p>
            <a:pPr>
              <a:defRPr/>
            </a:pPr>
            <a:r>
              <a:rPr lang="en-US" dirty="0"/>
              <a:t>Ms. Deanna </a:t>
            </a:r>
            <a:r>
              <a:rPr lang="en-US" dirty="0" err="1"/>
              <a:t>TeBockhorst</a:t>
            </a:r>
            <a:endParaRPr lang="en-US" dirty="0"/>
          </a:p>
          <a:p>
            <a:pPr>
              <a:defRPr/>
            </a:pPr>
            <a:r>
              <a:rPr lang="en-US" dirty="0"/>
              <a:t>12 March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 descr="Ever won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66800" y="1066800"/>
            <a:ext cx="565785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 Box 7"/>
          <p:cNvSpPr txBox="1">
            <a:spLocks noChangeArrowheads="1"/>
          </p:cNvSpPr>
          <p:nvPr/>
        </p:nvSpPr>
        <p:spPr bwMode="auto">
          <a:xfrm>
            <a:off x="4724400" y="1371600"/>
            <a:ext cx="4114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smtClean="0">
                <a:latin typeface="+mn-lt"/>
              </a:rPr>
              <a:t>Just over 200 years ago (in 1803), Luke Howard used Latin words to name the cloud types.</a:t>
            </a:r>
          </a:p>
        </p:txBody>
      </p:sp>
      <p:sp>
        <p:nvSpPr>
          <p:cNvPr id="16387" name="Text Box 11"/>
          <p:cNvSpPr txBox="1">
            <a:spLocks noChangeArrowheads="1"/>
          </p:cNvSpPr>
          <p:nvPr/>
        </p:nvSpPr>
        <p:spPr bwMode="auto">
          <a:xfrm>
            <a:off x="1905000" y="7162800"/>
            <a:ext cx="541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1" charset="0"/>
              </a:rPr>
              <a:t>Nimbus – means cloud and describes low grey rain clouds</a:t>
            </a:r>
          </a:p>
        </p:txBody>
      </p:sp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2362200" y="7696200"/>
            <a:ext cx="419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1" charset="0"/>
              </a:rPr>
              <a:t>Alto – describes mid level clouds</a:t>
            </a:r>
          </a:p>
        </p:txBody>
      </p:sp>
      <p:sp>
        <p:nvSpPr>
          <p:cNvPr id="30725" name="Text Box 17"/>
          <p:cNvSpPr txBox="1">
            <a:spLocks noChangeArrowheads="1"/>
          </p:cNvSpPr>
          <p:nvPr/>
        </p:nvSpPr>
        <p:spPr bwMode="auto">
          <a:xfrm>
            <a:off x="3733800" y="2514600"/>
            <a:ext cx="54102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sto MT" pitchFamily="1" charset="0"/>
              </a:rPr>
              <a:t>Cirrus – means hair and describes wispy looking clouds.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sto MT" pitchFamily="1" charset="0"/>
              </a:rPr>
              <a:t>       This term is also used to describe 	high level clouds</a:t>
            </a:r>
          </a:p>
          <a:p>
            <a:pPr>
              <a:spcBef>
                <a:spcPct val="50000"/>
              </a:spcBef>
            </a:pPr>
            <a:endParaRPr lang="en-US">
              <a:latin typeface="Calisto MT" pitchFamily="1" charset="0"/>
            </a:endParaRPr>
          </a:p>
        </p:txBody>
      </p:sp>
      <p:pic>
        <p:nvPicPr>
          <p:cNvPr id="16390" name="Picture 19" descr="CirrusD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733800"/>
            <a:ext cx="37147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Ever won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1066800"/>
            <a:ext cx="535305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ext Box 7"/>
          <p:cNvSpPr txBox="1">
            <a:spLocks noChangeArrowheads="1"/>
          </p:cNvSpPr>
          <p:nvPr/>
        </p:nvSpPr>
        <p:spPr bwMode="auto">
          <a:xfrm>
            <a:off x="4800600" y="1676400"/>
            <a:ext cx="4114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+mn-lt"/>
              </a:rPr>
              <a:t>Just over 200 years ago (in 1803), Luke Howard used Latin words to name the cloud types.</a:t>
            </a:r>
          </a:p>
        </p:txBody>
      </p:sp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3048000" y="2819400"/>
            <a:ext cx="548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sto MT" pitchFamily="1" charset="0"/>
              </a:rPr>
              <a:t>Cumulus – means pile and describes heaped, lumpy clouds</a:t>
            </a:r>
          </a:p>
        </p:txBody>
      </p:sp>
      <p:sp>
        <p:nvSpPr>
          <p:cNvPr id="18436" name="Text Box 11"/>
          <p:cNvSpPr txBox="1">
            <a:spLocks noChangeArrowheads="1"/>
          </p:cNvSpPr>
          <p:nvPr/>
        </p:nvSpPr>
        <p:spPr bwMode="auto">
          <a:xfrm>
            <a:off x="1905000" y="7162800"/>
            <a:ext cx="541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1" charset="0"/>
              </a:rPr>
              <a:t>Nimbus – means cloud and describes low grey rain clouds</a:t>
            </a:r>
          </a:p>
        </p:txBody>
      </p:sp>
      <p:sp>
        <p:nvSpPr>
          <p:cNvPr id="18437" name="Text Box 12"/>
          <p:cNvSpPr txBox="1">
            <a:spLocks noChangeArrowheads="1"/>
          </p:cNvSpPr>
          <p:nvPr/>
        </p:nvSpPr>
        <p:spPr bwMode="auto">
          <a:xfrm>
            <a:off x="2362200" y="7696200"/>
            <a:ext cx="419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1" charset="0"/>
              </a:rPr>
              <a:t>Alto – describes mid level clouds</a:t>
            </a:r>
          </a:p>
        </p:txBody>
      </p:sp>
      <p:pic>
        <p:nvPicPr>
          <p:cNvPr id="18438" name="Picture 18" descr="CumulusIDch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7338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Ever won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66800" y="1066800"/>
            <a:ext cx="5657850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 Box 7"/>
          <p:cNvSpPr txBox="1">
            <a:spLocks noChangeArrowheads="1"/>
          </p:cNvSpPr>
          <p:nvPr/>
        </p:nvSpPr>
        <p:spPr bwMode="auto">
          <a:xfrm>
            <a:off x="4800600" y="1219200"/>
            <a:ext cx="4114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+mn-lt"/>
              </a:rPr>
              <a:t>Just over 200 years ago (in 1803), Luke Howard used Latin words to name the cloud types.</a:t>
            </a:r>
          </a:p>
        </p:txBody>
      </p:sp>
      <p:sp>
        <p:nvSpPr>
          <p:cNvPr id="20483" name="Text Box 11"/>
          <p:cNvSpPr txBox="1">
            <a:spLocks noChangeArrowheads="1"/>
          </p:cNvSpPr>
          <p:nvPr/>
        </p:nvSpPr>
        <p:spPr bwMode="auto">
          <a:xfrm>
            <a:off x="1905000" y="7162800"/>
            <a:ext cx="5410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1" charset="0"/>
              </a:rPr>
              <a:t>Nimbus – means cloud and describes low grey rain clouds</a:t>
            </a:r>
          </a:p>
        </p:txBody>
      </p:sp>
      <p:sp>
        <p:nvSpPr>
          <p:cNvPr id="20484" name="Text Box 12"/>
          <p:cNvSpPr txBox="1">
            <a:spLocks noChangeArrowheads="1"/>
          </p:cNvSpPr>
          <p:nvPr/>
        </p:nvSpPr>
        <p:spPr bwMode="auto">
          <a:xfrm>
            <a:off x="2362200" y="7696200"/>
            <a:ext cx="419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Helvetica" pitchFamily="1" charset="0"/>
              </a:rPr>
              <a:t>Alto – describes mid level clouds</a:t>
            </a:r>
          </a:p>
        </p:txBody>
      </p:sp>
      <p:sp>
        <p:nvSpPr>
          <p:cNvPr id="34821" name="Text Box 17"/>
          <p:cNvSpPr txBox="1">
            <a:spLocks noChangeArrowheads="1"/>
          </p:cNvSpPr>
          <p:nvPr/>
        </p:nvSpPr>
        <p:spPr bwMode="auto">
          <a:xfrm>
            <a:off x="3352800" y="2514600"/>
            <a:ext cx="54102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sto MT" pitchFamily="1" charset="0"/>
              </a:rPr>
              <a:t>Stratus – means layer and describes clouds that form in sheets and do not have any unique features</a:t>
            </a:r>
          </a:p>
          <a:p>
            <a:pPr>
              <a:spcBef>
                <a:spcPct val="50000"/>
              </a:spcBef>
            </a:pPr>
            <a:endParaRPr lang="en-US">
              <a:latin typeface="Calisto MT" pitchFamily="1" charset="0"/>
            </a:endParaRPr>
          </a:p>
        </p:txBody>
      </p:sp>
      <p:pic>
        <p:nvPicPr>
          <p:cNvPr id="20486" name="Picture 20" descr="stratusIDchar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802063"/>
            <a:ext cx="38100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Sitting k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0" name="Picture 10" descr="Alto stratus &amp; Cirrocumulus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590800"/>
            <a:ext cx="42672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1295400" y="1524000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Helvetica" pitchFamily="1" charset="0"/>
              </a:rPr>
              <a:t>Nimbus – means rain and describes low grey rain clouds</a:t>
            </a:r>
          </a:p>
        </p:txBody>
      </p:sp>
      <p:sp>
        <p:nvSpPr>
          <p:cNvPr id="430084" name="Text Box 4"/>
          <p:cNvSpPr txBox="1">
            <a:spLocks noChangeArrowheads="1"/>
          </p:cNvSpPr>
          <p:nvPr/>
        </p:nvSpPr>
        <p:spPr bwMode="auto">
          <a:xfrm>
            <a:off x="2438400" y="2133600"/>
            <a:ext cx="434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Helvetica" pitchFamily="1" charset="0"/>
              </a:rPr>
              <a:t>Alto – describes mid level clouds</a:t>
            </a:r>
          </a:p>
        </p:txBody>
      </p:sp>
      <p:sp>
        <p:nvSpPr>
          <p:cNvPr id="430085" name="WordArt 5"/>
          <p:cNvSpPr>
            <a:spLocks noChangeArrowheads="1" noChangeShapeType="1" noTextEdit="1"/>
          </p:cNvSpPr>
          <p:nvPr/>
        </p:nvSpPr>
        <p:spPr bwMode="auto">
          <a:xfrm>
            <a:off x="2743200" y="838200"/>
            <a:ext cx="37528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Special Cloud Terms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90600" y="228600"/>
            <a:ext cx="7315200" cy="406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Cumulus – lumpy           Cirrus – wispy           Stratus - layered</a:t>
            </a:r>
          </a:p>
        </p:txBody>
      </p:sp>
      <p:sp>
        <p:nvSpPr>
          <p:cNvPr id="430087" name="Text Box 7"/>
          <p:cNvSpPr txBox="1">
            <a:spLocks noChangeArrowheads="1"/>
          </p:cNvSpPr>
          <p:nvPr/>
        </p:nvSpPr>
        <p:spPr bwMode="auto">
          <a:xfrm>
            <a:off x="4114800" y="2743200"/>
            <a:ext cx="434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Helvetica" pitchFamily="1" charset="0"/>
              </a:rPr>
              <a:t>Contrails – short for </a:t>
            </a:r>
            <a:r>
              <a:rPr lang="ja-JP" altLang="en-US" sz="2000">
                <a:latin typeface="Helvetica" pitchFamily="1" charset="0"/>
              </a:rPr>
              <a:t>‘</a:t>
            </a:r>
            <a:r>
              <a:rPr lang="en-US" altLang="ja-JP" sz="2000">
                <a:latin typeface="Helvetica" pitchFamily="1" charset="0"/>
              </a:rPr>
              <a:t>condensation trails</a:t>
            </a:r>
            <a:r>
              <a:rPr lang="ja-JP" altLang="en-US" sz="2000">
                <a:latin typeface="Helvetica" pitchFamily="1" charset="0"/>
              </a:rPr>
              <a:t>’</a:t>
            </a:r>
            <a:r>
              <a:rPr lang="en-US" altLang="ja-JP" sz="2000">
                <a:latin typeface="Helvetica" pitchFamily="1" charset="0"/>
              </a:rPr>
              <a:t> are the only man-made cloud</a:t>
            </a:r>
            <a:endParaRPr lang="en-US" sz="2000">
              <a:latin typeface="Helvetica" pitchFamily="1" charset="0"/>
            </a:endParaRPr>
          </a:p>
        </p:txBody>
      </p:sp>
      <p:pic>
        <p:nvPicPr>
          <p:cNvPr id="43008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84563"/>
            <a:ext cx="358140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2" name="Picture 12" descr="Nimbostratus 1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2057400"/>
            <a:ext cx="4967288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3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300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300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0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30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3" grpId="0" autoUpdateAnimBg="0"/>
      <p:bldP spid="430084" grpId="0" autoUpdateAnimBg="0"/>
      <p:bldP spid="430085" grpId="0" animBg="1"/>
      <p:bldP spid="43008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1" descr="Sitting ki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1066800" y="152400"/>
            <a:ext cx="731520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Cumulus – lumpy           Cirrus – wispy           Stratus – layered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Nimbus – raining            Alto – mid-level         Contrails - streaks</a:t>
            </a:r>
          </a:p>
        </p:txBody>
      </p:sp>
      <p:sp>
        <p:nvSpPr>
          <p:cNvPr id="431109" name="WordArt 5"/>
          <p:cNvSpPr>
            <a:spLocks noChangeArrowheads="1" noChangeShapeType="1" noTextEdit="1"/>
          </p:cNvSpPr>
          <p:nvPr/>
        </p:nvSpPr>
        <p:spPr bwMode="auto">
          <a:xfrm>
            <a:off x="2895600" y="1219200"/>
            <a:ext cx="37528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Name Combinations</a:t>
            </a:r>
          </a:p>
        </p:txBody>
      </p:sp>
      <p:pic>
        <p:nvPicPr>
          <p:cNvPr id="431116" name="Picture 12" descr="04179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905000"/>
            <a:ext cx="50292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1117" name="WordArt 13"/>
          <p:cNvSpPr>
            <a:spLocks noChangeArrowheads="1" noChangeShapeType="1" noTextEdit="1"/>
          </p:cNvSpPr>
          <p:nvPr/>
        </p:nvSpPr>
        <p:spPr bwMode="auto">
          <a:xfrm>
            <a:off x="6096000" y="2286000"/>
            <a:ext cx="25812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Cirrocumulus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066800" y="152400"/>
            <a:ext cx="3733800" cy="381000"/>
            <a:chOff x="672" y="96"/>
            <a:chExt cx="2352" cy="240"/>
          </a:xfrm>
        </p:grpSpPr>
        <p:sp>
          <p:nvSpPr>
            <p:cNvPr id="24583" name="Oval 18"/>
            <p:cNvSpPr>
              <a:spLocks noChangeArrowheads="1"/>
            </p:cNvSpPr>
            <p:nvPr/>
          </p:nvSpPr>
          <p:spPr bwMode="auto">
            <a:xfrm>
              <a:off x="672" y="96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Oval 19"/>
            <p:cNvSpPr>
              <a:spLocks noChangeArrowheads="1"/>
            </p:cNvSpPr>
            <p:nvPr/>
          </p:nvSpPr>
          <p:spPr bwMode="auto">
            <a:xfrm>
              <a:off x="2256" y="96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3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3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1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1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1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9" grpId="0" animBg="1"/>
      <p:bldP spid="4311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Sitting ki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066800" y="152400"/>
            <a:ext cx="731520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Cumulus – lumpy           Cirrus – wispy           Stratus – layered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Nimbus – raining            Alto – mid-level         Contrails - streaks</a:t>
            </a:r>
          </a:p>
        </p:txBody>
      </p:sp>
      <p:sp>
        <p:nvSpPr>
          <p:cNvPr id="26627" name="WordArt 4"/>
          <p:cNvSpPr>
            <a:spLocks noChangeArrowheads="1" noChangeShapeType="1" noTextEdit="1"/>
          </p:cNvSpPr>
          <p:nvPr/>
        </p:nvSpPr>
        <p:spPr bwMode="auto">
          <a:xfrm>
            <a:off x="2895600" y="1219200"/>
            <a:ext cx="37528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Name Combinations</a:t>
            </a:r>
          </a:p>
        </p:txBody>
      </p:sp>
      <p:sp>
        <p:nvSpPr>
          <p:cNvPr id="432134" name="WordArt 6"/>
          <p:cNvSpPr>
            <a:spLocks noChangeArrowheads="1" noChangeShapeType="1" noTextEdit="1"/>
          </p:cNvSpPr>
          <p:nvPr/>
        </p:nvSpPr>
        <p:spPr bwMode="auto">
          <a:xfrm>
            <a:off x="6096000" y="2286000"/>
            <a:ext cx="25812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Stratocumulus</a:t>
            </a:r>
          </a:p>
        </p:txBody>
      </p:sp>
      <p:pic>
        <p:nvPicPr>
          <p:cNvPr id="432138" name="Picture 10" descr="StratocumulusD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98120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66800" y="152400"/>
            <a:ext cx="6096000" cy="381000"/>
            <a:chOff x="672" y="96"/>
            <a:chExt cx="3840" cy="240"/>
          </a:xfrm>
        </p:grpSpPr>
        <p:sp>
          <p:nvSpPr>
            <p:cNvPr id="26631" name="Oval 12"/>
            <p:cNvSpPr>
              <a:spLocks noChangeArrowheads="1"/>
            </p:cNvSpPr>
            <p:nvPr/>
          </p:nvSpPr>
          <p:spPr bwMode="auto">
            <a:xfrm>
              <a:off x="672" y="96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2" name="Oval 13"/>
            <p:cNvSpPr>
              <a:spLocks noChangeArrowheads="1"/>
            </p:cNvSpPr>
            <p:nvPr/>
          </p:nvSpPr>
          <p:spPr bwMode="auto">
            <a:xfrm>
              <a:off x="3744" y="96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3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Sitting ki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1066800" y="152400"/>
            <a:ext cx="731520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Cumulus – lumpy           Cirrus – wispy           Stratus – layered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Nimbus – raining            Alto – mid-level         Contrails - streaks</a:t>
            </a:r>
          </a:p>
        </p:txBody>
      </p:sp>
      <p:sp>
        <p:nvSpPr>
          <p:cNvPr id="28675" name="WordArt 4"/>
          <p:cNvSpPr>
            <a:spLocks noChangeArrowheads="1" noChangeShapeType="1" noTextEdit="1"/>
          </p:cNvSpPr>
          <p:nvPr/>
        </p:nvSpPr>
        <p:spPr bwMode="auto">
          <a:xfrm>
            <a:off x="2895600" y="1219200"/>
            <a:ext cx="37528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Name Combinations</a:t>
            </a:r>
          </a:p>
        </p:txBody>
      </p:sp>
      <p:sp>
        <p:nvSpPr>
          <p:cNvPr id="436229" name="WordArt 5"/>
          <p:cNvSpPr>
            <a:spLocks noChangeArrowheads="1" noChangeShapeType="1" noTextEdit="1"/>
          </p:cNvSpPr>
          <p:nvPr/>
        </p:nvSpPr>
        <p:spPr bwMode="auto">
          <a:xfrm>
            <a:off x="6096000" y="2286000"/>
            <a:ext cx="25812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Cirrostratus</a:t>
            </a:r>
          </a:p>
        </p:txBody>
      </p:sp>
      <p:pic>
        <p:nvPicPr>
          <p:cNvPr id="436232" name="Picture 8" descr="CirrostratusD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812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581400" y="152400"/>
            <a:ext cx="3581400" cy="381000"/>
            <a:chOff x="2256" y="96"/>
            <a:chExt cx="2256" cy="240"/>
          </a:xfrm>
        </p:grpSpPr>
        <p:sp>
          <p:nvSpPr>
            <p:cNvPr id="28679" name="Oval 10"/>
            <p:cNvSpPr>
              <a:spLocks noChangeArrowheads="1"/>
            </p:cNvSpPr>
            <p:nvPr/>
          </p:nvSpPr>
          <p:spPr bwMode="auto">
            <a:xfrm>
              <a:off x="3744" y="96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0" name="Oval 11"/>
            <p:cNvSpPr>
              <a:spLocks noChangeArrowheads="1"/>
            </p:cNvSpPr>
            <p:nvPr/>
          </p:nvSpPr>
          <p:spPr bwMode="auto">
            <a:xfrm>
              <a:off x="2256" y="96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6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6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Sitting ki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066800" y="152400"/>
            <a:ext cx="731520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Cumulus – lumpy           Cirrus – wispy           Stratus – layered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chemeClr val="accent2"/>
                </a:solidFill>
                <a:latin typeface="Helvetica" pitchFamily="1" charset="0"/>
              </a:rPr>
              <a:t>Nimbus – raining            Alto – mid-level         Contrails - streaks</a:t>
            </a:r>
          </a:p>
        </p:txBody>
      </p:sp>
      <p:sp>
        <p:nvSpPr>
          <p:cNvPr id="30723" name="WordArt 4"/>
          <p:cNvSpPr>
            <a:spLocks noChangeArrowheads="1" noChangeShapeType="1" noTextEdit="1"/>
          </p:cNvSpPr>
          <p:nvPr/>
        </p:nvSpPr>
        <p:spPr bwMode="auto">
          <a:xfrm>
            <a:off x="2895600" y="1219200"/>
            <a:ext cx="37528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Name Combinations</a:t>
            </a:r>
          </a:p>
        </p:txBody>
      </p:sp>
      <p:sp>
        <p:nvSpPr>
          <p:cNvPr id="437253" name="WordArt 5"/>
          <p:cNvSpPr>
            <a:spLocks noChangeArrowheads="1" noChangeShapeType="1" noTextEdit="1"/>
          </p:cNvSpPr>
          <p:nvPr/>
        </p:nvSpPr>
        <p:spPr bwMode="auto">
          <a:xfrm>
            <a:off x="6096000" y="2286000"/>
            <a:ext cx="258127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35921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</a:rPr>
              <a:t>Cumulonimbus</a:t>
            </a:r>
          </a:p>
        </p:txBody>
      </p:sp>
      <p:pic>
        <p:nvPicPr>
          <p:cNvPr id="437255" name="Picture 7" descr="CumulonimbusD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981200"/>
            <a:ext cx="51054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990600" y="152400"/>
            <a:ext cx="1295400" cy="838200"/>
            <a:chOff x="624" y="96"/>
            <a:chExt cx="816" cy="528"/>
          </a:xfrm>
        </p:grpSpPr>
        <p:sp>
          <p:nvSpPr>
            <p:cNvPr id="30727" name="Oval 9"/>
            <p:cNvSpPr>
              <a:spLocks noChangeArrowheads="1"/>
            </p:cNvSpPr>
            <p:nvPr/>
          </p:nvSpPr>
          <p:spPr bwMode="auto">
            <a:xfrm>
              <a:off x="624" y="384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28" name="Oval 10"/>
            <p:cNvSpPr>
              <a:spLocks noChangeArrowheads="1"/>
            </p:cNvSpPr>
            <p:nvPr/>
          </p:nvSpPr>
          <p:spPr bwMode="auto">
            <a:xfrm>
              <a:off x="672" y="96"/>
              <a:ext cx="768" cy="24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37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7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72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6629400" cy="990600"/>
          </a:xfrm>
        </p:spPr>
        <p:txBody>
          <a:bodyPr/>
          <a:lstStyle/>
          <a:p>
            <a:r>
              <a:rPr lang="en-US" sz="3600" smtClean="0">
                <a:solidFill>
                  <a:schemeClr val="accent2"/>
                </a:solidFill>
                <a:latin typeface="Times" pitchFamily="1" charset="0"/>
              </a:rPr>
              <a:t>So How do We Determine Cloud Cover?</a:t>
            </a:r>
          </a:p>
        </p:txBody>
      </p:sp>
      <p:pic>
        <p:nvPicPr>
          <p:cNvPr id="32770" name="Picture 3" descr="redbarn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95400" y="1524000"/>
            <a:ext cx="6553200" cy="4500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Activity Time!</a:t>
            </a:r>
          </a:p>
        </p:txBody>
      </p:sp>
      <p:sp>
        <p:nvSpPr>
          <p:cNvPr id="829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Cloud Identification Activity</a:t>
            </a:r>
          </a:p>
          <a:p>
            <a:r>
              <a:rPr lang="en-US" smtClean="0"/>
              <a:t>Cloud Cover Estimation Activity</a:t>
            </a:r>
          </a:p>
          <a:p>
            <a:r>
              <a:rPr lang="en-US" smtClean="0"/>
              <a:t>When working on these activities:</a:t>
            </a:r>
          </a:p>
          <a:p>
            <a:pPr lvl="1"/>
            <a:r>
              <a:rPr lang="en-US" smtClean="0"/>
              <a:t>Think about how many different ways you can use them</a:t>
            </a:r>
          </a:p>
          <a:p>
            <a:pPr lvl="1"/>
            <a:r>
              <a:rPr lang="en-US" smtClean="0"/>
              <a:t>Consider how they can be used to support inquiry (data collection, data analysis, asking answerable questions)</a:t>
            </a:r>
          </a:p>
          <a:p>
            <a:pPr lvl="1"/>
            <a:r>
              <a:rPr lang="en-US" smtClean="0"/>
              <a:t>Ask questions of us as we work with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Clouds in the palm of your hands…</a:t>
            </a:r>
          </a:p>
        </p:txBody>
      </p:sp>
      <p:sp>
        <p:nvSpPr>
          <p:cNvPr id="81922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Making a cloud in a bottle provides opportunities for a spectrum of differentiated learning activities, including:</a:t>
            </a:r>
          </a:p>
          <a:p>
            <a:pPr lvl="1"/>
            <a:r>
              <a:rPr lang="en-US" smtClean="0"/>
              <a:t>The difference between water vapor and cloud droplets</a:t>
            </a:r>
          </a:p>
          <a:p>
            <a:pPr lvl="1"/>
            <a:r>
              <a:rPr lang="en-US" smtClean="0"/>
              <a:t>Gay-Lussac</a:t>
            </a:r>
            <a:r>
              <a:rPr lang="en-US" altLang="en-US" smtClean="0"/>
              <a:t>’</a:t>
            </a:r>
            <a:r>
              <a:rPr lang="en-US" smtClean="0"/>
              <a:t>s law</a:t>
            </a:r>
          </a:p>
          <a:p>
            <a:pPr lvl="1"/>
            <a:r>
              <a:rPr lang="en-US" smtClean="0"/>
              <a:t>Collecting and analyzing data on a graph</a:t>
            </a:r>
          </a:p>
          <a:p>
            <a:pPr lvl="1"/>
            <a:r>
              <a:rPr lang="en-US" smtClean="0"/>
              <a:t>The role of Cloud Condensation Nuclei in cloud formation</a:t>
            </a:r>
          </a:p>
          <a:p>
            <a:pPr lvl="1"/>
            <a:r>
              <a:rPr lang="en-US" smtClean="0"/>
              <a:t>The role of temperature on relative humidity</a:t>
            </a:r>
          </a:p>
          <a:p>
            <a:pPr lvl="1"/>
            <a:r>
              <a:rPr lang="en-US" smtClean="0"/>
              <a:t>And more…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7638" y="-131763"/>
            <a:ext cx="9439276" cy="7085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276225"/>
            <a:ext cx="4554537" cy="1393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CDCDCD"/>
                </a:solidFill>
                <a:latin typeface="+mn-lt"/>
                <a:ea typeface="+mj-ea"/>
                <a:cs typeface="Optima"/>
              </a:rPr>
              <a:t>CloudSat</a:t>
            </a:r>
            <a:r>
              <a:rPr lang="en-US" dirty="0">
                <a:solidFill>
                  <a:srgbClr val="CDCDCD"/>
                </a:solidFill>
                <a:latin typeface="+mn-lt"/>
                <a:ea typeface="+mj-ea"/>
                <a:cs typeface="Optima"/>
              </a:rPr>
              <a:t> - A View Into the Clouds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3886200"/>
            <a:ext cx="7518400" cy="2427288"/>
          </a:xfrm>
          <a:solidFill>
            <a:schemeClr val="accent1">
              <a:alpha val="57646"/>
            </a:schemeClr>
          </a:solidFill>
          <a:effectLst>
            <a:outerShdw dist="63499" dir="9179997" algn="ctr" rotWithShape="0">
              <a:srgbClr val="181818">
                <a:alpha val="75000"/>
              </a:srgbClr>
            </a:outerShdw>
          </a:effectLst>
        </p:spPr>
        <p:txBody>
          <a:bodyPr/>
          <a:lstStyle/>
          <a:p>
            <a:pPr marL="466560" algn="ctr" fontAlgn="auto">
              <a:spcAft>
                <a:spcPts val="0"/>
              </a:spcAft>
              <a:defRPr/>
            </a:pPr>
            <a:r>
              <a:rPr lang="en-US" dirty="0" err="1">
                <a:solidFill>
                  <a:srgbClr val="EFF7A9"/>
                </a:solidFill>
                <a:ea typeface="+mn-ea"/>
                <a:cs typeface="Optima"/>
              </a:rPr>
              <a:t>CloudSat</a:t>
            </a:r>
            <a:r>
              <a:rPr lang="en-US" dirty="0">
                <a:solidFill>
                  <a:srgbClr val="EFF7A9"/>
                </a:solidFill>
                <a:ea typeface="+mn-ea"/>
                <a:cs typeface="Optima"/>
              </a:rPr>
              <a:t> is a </a:t>
            </a:r>
            <a:r>
              <a:rPr lang="en-US" dirty="0" err="1">
                <a:solidFill>
                  <a:srgbClr val="EFF7A9"/>
                </a:solidFill>
                <a:ea typeface="+mn-ea"/>
                <a:cs typeface="Optima"/>
              </a:rPr>
              <a:t>Spaceborne</a:t>
            </a:r>
            <a:r>
              <a:rPr lang="en-US" dirty="0">
                <a:solidFill>
                  <a:srgbClr val="EFF7A9"/>
                </a:solidFill>
                <a:ea typeface="+mn-ea"/>
                <a:cs typeface="Optima"/>
              </a:rPr>
              <a:t> cloud penetrating radar tuned so that clouds reflect energy based on the amount of condensed/frozen water in the cloud</a:t>
            </a:r>
          </a:p>
          <a:p>
            <a:pPr marL="466560" algn="ctr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EFF7A9"/>
                </a:solidFill>
                <a:ea typeface="+mn-ea"/>
                <a:cs typeface="Optima"/>
              </a:rPr>
              <a:t>Gives us the first global look at the structure and life cycle of clouds of all types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wcatmosphereweigh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05150" y="1371600"/>
            <a:ext cx="2933700" cy="4114800"/>
          </a:xfrm>
        </p:spPr>
      </p:pic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533400" y="685800"/>
            <a:ext cx="799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latin typeface="+mn-lt"/>
              </a:rPr>
              <a:t>A special kind of radar - one that weighs the water in clouds </a:t>
            </a:r>
          </a:p>
        </p:txBody>
      </p:sp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212725" y="5578475"/>
            <a:ext cx="8474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latin typeface="Calisto MT" pitchFamily="1" charset="0"/>
              </a:rPr>
              <a:t>CloudSat</a:t>
            </a:r>
            <a:r>
              <a:rPr lang="en-US" altLang="en-US">
                <a:latin typeface="Calisto MT" pitchFamily="1" charset="0"/>
              </a:rPr>
              <a:t>’</a:t>
            </a:r>
            <a:r>
              <a:rPr lang="en-US" altLang="ja-JP">
                <a:latin typeface="Calisto MT" pitchFamily="1" charset="0"/>
              </a:rPr>
              <a:t>s great sensitivity allows us to see clouds and any related precipitation.</a:t>
            </a:r>
            <a:endParaRPr lang="en-US">
              <a:latin typeface="Calisto MT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10600" cy="762000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800" dirty="0">
                <a:latin typeface="+mn-lt"/>
                <a:ea typeface="ＭＳ Ｐゴシック" charset="0"/>
                <a:cs typeface="ＭＳ Ｐゴシック" charset="0"/>
              </a:rPr>
              <a:t>Cloud data &amp; Inquiry learning</a:t>
            </a:r>
          </a:p>
        </p:txBody>
      </p:sp>
      <p:sp>
        <p:nvSpPr>
          <p:cNvPr id="37890" name="TextBox 3"/>
          <p:cNvSpPr txBox="1">
            <a:spLocks noChangeArrowheads="1"/>
          </p:cNvSpPr>
          <p:nvPr/>
        </p:nvSpPr>
        <p:spPr bwMode="auto">
          <a:xfrm>
            <a:off x="457200" y="1295400"/>
            <a:ext cx="365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</a:pPr>
            <a:r>
              <a:rPr lang="en-US">
                <a:solidFill>
                  <a:srgbClr val="FFFFFF"/>
                </a:solidFill>
                <a:latin typeface="Helvetica" pitchFamily="1" charset="0"/>
              </a:rPr>
              <a:t>Gathering data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4419600" y="990600"/>
            <a:ext cx="342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buClr>
                <a:srgbClr val="FF0000"/>
              </a:buClr>
            </a:pPr>
            <a:r>
              <a:rPr lang="en-US">
                <a:solidFill>
                  <a:srgbClr val="FFFFFF"/>
                </a:solidFill>
                <a:latin typeface="Helvetica" pitchFamily="1" charset="0"/>
              </a:rPr>
              <a:t>Using data</a:t>
            </a:r>
          </a:p>
        </p:txBody>
      </p:sp>
      <p:pic>
        <p:nvPicPr>
          <p:cNvPr id="37892" name="Picture 5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2590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 descr="Pictur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447800"/>
            <a:ext cx="36750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62400" y="1828800"/>
            <a:ext cx="553998" cy="28956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dirty="0">
                <a:latin typeface="Helvetica" pitchFamily="-110" charset="0"/>
                <a:ea typeface="+mn-ea"/>
              </a:rPr>
              <a:t>Storing data</a:t>
            </a:r>
          </a:p>
        </p:txBody>
      </p:sp>
      <p:pic>
        <p:nvPicPr>
          <p:cNvPr id="37895" name="Picture 8" descr="Picture 3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505200"/>
            <a:ext cx="34004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 descr="Picture 14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267200"/>
            <a:ext cx="3097213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7" name="Rectangle 10"/>
          <p:cNvSpPr>
            <a:spLocks noChangeArrowheads="1"/>
          </p:cNvSpPr>
          <p:nvPr/>
        </p:nvSpPr>
        <p:spPr bwMode="auto">
          <a:xfrm>
            <a:off x="3962400" y="1981200"/>
            <a:ext cx="609600" cy="4191000"/>
          </a:xfrm>
          <a:prstGeom prst="rect">
            <a:avLst/>
          </a:prstGeom>
          <a:solidFill>
            <a:schemeClr val="accent1">
              <a:alpha val="47058"/>
            </a:schemeClr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457200" y="1295400"/>
            <a:ext cx="3657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Calisto MT" pitchFamily="1" charset="0"/>
              </a:rPr>
              <a:t>Student cloud observation, data-collection, and analysis, such as GLOBE, CloudSat, and S</a:t>
            </a:r>
            <a:r>
              <a:rPr lang="ja-JP" altLang="en-US">
                <a:solidFill>
                  <a:srgbClr val="FFFFFF"/>
                </a:solidFill>
                <a:latin typeface="Calisto MT" pitchFamily="1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latin typeface="Calisto MT" pitchFamily="1" charset="0"/>
              </a:rPr>
              <a:t>COOL</a:t>
            </a:r>
            <a:endParaRPr lang="en-US">
              <a:solidFill>
                <a:srgbClr val="FFFFFF"/>
              </a:solidFill>
              <a:latin typeface="Calisto MT" pitchFamily="1" charset="0"/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457200" y="3505200"/>
            <a:ext cx="3810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en-US">
                <a:solidFill>
                  <a:srgbClr val="FFFFFF"/>
                </a:solidFill>
                <a:latin typeface="Calisto MT" pitchFamily="1" charset="0"/>
              </a:rPr>
              <a:t>Satellite </a:t>
            </a:r>
            <a:r>
              <a:rPr lang="ja-JP" altLang="en-US">
                <a:solidFill>
                  <a:srgbClr val="FFFFFF"/>
                </a:solidFill>
                <a:latin typeface="Calisto MT" pitchFamily="1" charset="0"/>
              </a:rPr>
              <a:t>“</a:t>
            </a:r>
            <a:r>
              <a:rPr lang="en-US" altLang="ja-JP">
                <a:solidFill>
                  <a:srgbClr val="FFFFFF"/>
                </a:solidFill>
                <a:latin typeface="Calisto MT" pitchFamily="1" charset="0"/>
              </a:rPr>
              <a:t>remote</a:t>
            </a:r>
            <a:r>
              <a:rPr lang="ja-JP" altLang="en-US">
                <a:solidFill>
                  <a:srgbClr val="FFFFFF"/>
                </a:solidFill>
                <a:latin typeface="Calisto MT" pitchFamily="1" charset="0"/>
              </a:rPr>
              <a:t>”</a:t>
            </a:r>
            <a:r>
              <a:rPr lang="en-US" altLang="ja-JP">
                <a:solidFill>
                  <a:srgbClr val="FFFFFF"/>
                </a:solidFill>
                <a:latin typeface="Calisto MT" pitchFamily="1" charset="0"/>
              </a:rPr>
              <a:t> observation and data-collection with student data-analysis, such as MY NASA DATA</a:t>
            </a:r>
            <a:endParaRPr lang="en-US">
              <a:solidFill>
                <a:srgbClr val="FFFFFF"/>
              </a:solidFill>
              <a:latin typeface="Calisto MT" pitchFamily="1" charset="0"/>
            </a:endParaRPr>
          </a:p>
        </p:txBody>
      </p:sp>
      <p:pic>
        <p:nvPicPr>
          <p:cNvPr id="38915" name="Picture 5" descr="Pictur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295400"/>
            <a:ext cx="3048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6" descr="Pictur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4487863"/>
            <a:ext cx="4405313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228600"/>
            <a:ext cx="8610600" cy="762000"/>
          </a:xfrm>
          <a:prstGeom prst="rect">
            <a:avLst/>
          </a:prstGeom>
        </p:spPr>
        <p:txBody>
          <a:bodyPr tIns="0" bIns="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4800" smtClean="0">
                <a:latin typeface="+mn-lt"/>
                <a:ea typeface="ＭＳ Ｐゴシック" charset="0"/>
                <a:cs typeface="ＭＳ Ｐゴシック" charset="0"/>
              </a:rPr>
              <a:t>Cloud data &amp; Inquiry learning</a:t>
            </a:r>
            <a:endParaRPr lang="en-US" sz="4800" dirty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loud Reflection R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657600"/>
            <a:ext cx="616585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1905000" y="76200"/>
            <a:ext cx="52625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How the </a:t>
            </a:r>
            <a:r>
              <a:rPr lang="en-US" sz="2600" b="1" i="1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CloudSat</a:t>
            </a:r>
            <a:r>
              <a:rPr lang="en-US" sz="26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Radar Works</a:t>
            </a:r>
          </a:p>
        </p:txBody>
      </p:sp>
      <p:sp>
        <p:nvSpPr>
          <p:cNvPr id="114693" name="Rectangle 5"/>
          <p:cNvSpPr>
            <a:spLocks noChangeArrowheads="1"/>
          </p:cNvSpPr>
          <p:nvPr/>
        </p:nvSpPr>
        <p:spPr bwMode="auto">
          <a:xfrm>
            <a:off x="6477000" y="3522663"/>
            <a:ext cx="1946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2860675" y="3927475"/>
            <a:ext cx="349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en-US" sz="11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184150" y="4060825"/>
            <a:ext cx="349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en-US" sz="11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3751263" y="5989638"/>
            <a:ext cx="349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en-US" sz="11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39943" name="Rectangle 9"/>
          <p:cNvSpPr>
            <a:spLocks noChangeArrowheads="1"/>
          </p:cNvSpPr>
          <p:nvPr/>
        </p:nvSpPr>
        <p:spPr bwMode="auto">
          <a:xfrm>
            <a:off x="773113" y="6119813"/>
            <a:ext cx="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en-US" sz="1800">
              <a:latin typeface="Times New Roman" pitchFamily="18" charset="0"/>
            </a:endParaRPr>
          </a:p>
        </p:txBody>
      </p:sp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1317625" y="6119813"/>
            <a:ext cx="349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2852738" y="6119813"/>
            <a:ext cx="349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latin typeface="Times New Roman" pitchFamily="18" charset="0"/>
            </a:endParaRP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3816350" y="6119813"/>
            <a:ext cx="34925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1800">
              <a:latin typeface="Times New Roman" pitchFamily="18" charset="0"/>
            </a:endParaRPr>
          </a:p>
        </p:txBody>
      </p:sp>
      <p:pic>
        <p:nvPicPr>
          <p:cNvPr id="114701" name="Picture 13"/>
          <p:cNvPicPr>
            <a:picLocks noChangeAspect="1" noChangeArrowheads="1"/>
          </p:cNvPicPr>
          <p:nvPr/>
        </p:nvPicPr>
        <p:blipFill>
          <a:blip r:embed="rId4"/>
          <a:srcRect r="1613"/>
          <a:stretch>
            <a:fillRect/>
          </a:stretch>
        </p:blipFill>
        <p:spPr bwMode="auto">
          <a:xfrm>
            <a:off x="3217863" y="741363"/>
            <a:ext cx="233680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2" name="Arc 14"/>
          <p:cNvSpPr>
            <a:spLocks/>
          </p:cNvSpPr>
          <p:nvPr/>
        </p:nvSpPr>
        <p:spPr bwMode="auto">
          <a:xfrm rot="-2683149">
            <a:off x="3883025" y="2522538"/>
            <a:ext cx="531813" cy="569912"/>
          </a:xfrm>
          <a:custGeom>
            <a:avLst/>
            <a:gdLst>
              <a:gd name="T0" fmla="*/ 0 w 21600"/>
              <a:gd name="T1" fmla="*/ 0 h 21600"/>
              <a:gd name="T2" fmla="*/ 531813 w 21600"/>
              <a:gd name="T3" fmla="*/ 569912 h 21600"/>
              <a:gd name="T4" fmla="*/ 0 w 21600"/>
              <a:gd name="T5" fmla="*/ 56991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8100">
            <a:solidFill>
              <a:srgbClr val="5918BB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703" name="Arc 15"/>
          <p:cNvSpPr>
            <a:spLocks/>
          </p:cNvSpPr>
          <p:nvPr/>
        </p:nvSpPr>
        <p:spPr bwMode="auto">
          <a:xfrm rot="-2683149">
            <a:off x="3816350" y="2238375"/>
            <a:ext cx="665163" cy="712788"/>
          </a:xfrm>
          <a:custGeom>
            <a:avLst/>
            <a:gdLst>
              <a:gd name="T0" fmla="*/ 0 w 21600"/>
              <a:gd name="T1" fmla="*/ 0 h 21600"/>
              <a:gd name="T2" fmla="*/ 665163 w 21600"/>
              <a:gd name="T3" fmla="*/ 712788 h 21600"/>
              <a:gd name="T4" fmla="*/ 0 w 21600"/>
              <a:gd name="T5" fmla="*/ 71278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lnTo>
                  <a:pt x="0" y="-1"/>
                </a:lnTo>
                <a:close/>
              </a:path>
            </a:pathLst>
          </a:custGeom>
          <a:noFill/>
          <a:ln w="38100">
            <a:solidFill>
              <a:srgbClr val="5918BB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5867400" y="1143000"/>
            <a:ext cx="2513013" cy="1644650"/>
          </a:xfrm>
          <a:prstGeom prst="rect">
            <a:avLst/>
          </a:prstGeom>
          <a:solidFill>
            <a:srgbClr val="CFD0CE"/>
          </a:solidFill>
          <a:ln w="28575">
            <a:solidFill>
              <a:srgbClr val="5918B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rgbClr val="5918BB"/>
                </a:solidFill>
                <a:latin typeface="Arial" charset="0"/>
                <a:ea typeface="ＭＳ Ｐゴシック" charset="0"/>
                <a:cs typeface="ＭＳ Ｐゴシック" charset="0"/>
              </a:rPr>
              <a:t>The CloudSat radar measures the time delay and magnitude of the reflected signal</a:t>
            </a:r>
            <a:endParaRPr lang="en-US" sz="2000" b="1" i="1">
              <a:solidFill>
                <a:srgbClr val="5918BB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646113" y="615950"/>
            <a:ext cx="2424112" cy="2894013"/>
          </a:xfrm>
          <a:prstGeom prst="rect">
            <a:avLst/>
          </a:prstGeom>
          <a:solidFill>
            <a:srgbClr val="CFD0CE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000" b="1" i="1">
                <a:solidFill>
                  <a:srgbClr val="CC0000"/>
                </a:solidFill>
              </a:rPr>
              <a:t>As CloudSat orbits Earth, it transmits short pulses of microwave energy down into the Earth</a:t>
            </a:r>
            <a:r>
              <a:rPr lang="ja-JP" altLang="en-US" sz="2000" b="1" i="1">
                <a:solidFill>
                  <a:srgbClr val="CC0000"/>
                </a:solidFill>
                <a:latin typeface="Times New Roman" pitchFamily="18" charset="0"/>
              </a:rPr>
              <a:t>’</a:t>
            </a:r>
            <a:r>
              <a:rPr lang="en-US" altLang="ja-JP" sz="2000" b="1" i="1">
                <a:solidFill>
                  <a:srgbClr val="CC0000"/>
                </a:solidFill>
              </a:rPr>
              <a:t>s atmosphere.</a:t>
            </a:r>
            <a:endParaRPr lang="en-US" i="1">
              <a:solidFill>
                <a:srgbClr val="CC0000"/>
              </a:solidFill>
            </a:endParaRPr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 flipV="1">
            <a:off x="3059113" y="2244725"/>
            <a:ext cx="514350" cy="2508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 flipH="1">
            <a:off x="4510088" y="2108200"/>
            <a:ext cx="1681162" cy="660400"/>
          </a:xfrm>
          <a:prstGeom prst="line">
            <a:avLst/>
          </a:prstGeom>
          <a:noFill/>
          <a:ln w="38100">
            <a:solidFill>
              <a:srgbClr val="5918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>
            <a:off x="990600" y="5105400"/>
            <a:ext cx="7239000" cy="1035050"/>
          </a:xfrm>
          <a:prstGeom prst="rect">
            <a:avLst/>
          </a:prstGeom>
          <a:solidFill>
            <a:srgbClr val="CFD0CE"/>
          </a:solidFill>
          <a:ln w="28575">
            <a:solidFill>
              <a:srgbClr val="5918B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>
                <a:solidFill>
                  <a:srgbClr val="5918BB"/>
                </a:solidFill>
                <a:latin typeface="Arial" charset="0"/>
                <a:ea typeface="ＭＳ Ｐゴシック" charset="0"/>
                <a:cs typeface="ＭＳ Ｐゴシック" charset="0"/>
              </a:rPr>
              <a:t>A fraction of these pulses reflect off of cloud particles and bounce back to the satellite.</a:t>
            </a:r>
          </a:p>
          <a:p>
            <a:pPr algn="ctr">
              <a:defRPr/>
            </a:pPr>
            <a:r>
              <a:rPr lang="en-US" sz="2000" b="1" i="1">
                <a:solidFill>
                  <a:srgbClr val="5918BB"/>
                </a:solidFill>
                <a:latin typeface="Arial" charset="0"/>
                <a:ea typeface="ＭＳ Ｐゴシック" charset="0"/>
                <a:cs typeface="ＭＳ Ｐゴシック" charset="0"/>
              </a:rPr>
              <a:t>Other pulses continue downward</a:t>
            </a:r>
            <a:endParaRPr lang="en-US" sz="2000" b="1" i="1">
              <a:solidFill>
                <a:srgbClr val="5918BB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702" grpId="0" animBg="1"/>
      <p:bldP spid="114703" grpId="0" animBg="1"/>
      <p:bldP spid="114704" grpId="0" animBg="1"/>
      <p:bldP spid="114705" grpId="0" animBg="1"/>
      <p:bldP spid="1147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463"/>
            <a:ext cx="8597900" cy="825500"/>
          </a:xfrm>
          <a:noFill/>
        </p:spPr>
        <p:txBody>
          <a:bodyPr/>
          <a:lstStyle/>
          <a:p>
            <a:r>
              <a:rPr lang="en-US" sz="2800" b="1" smtClean="0"/>
              <a:t>The CloudSat mission, weighing clouds</a:t>
            </a:r>
            <a:endParaRPr lang="en-US" sz="2400" b="1" smtClean="0"/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8455025" y="1292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1987" name="Picture 4" descr="wcatmosphereweig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2925763"/>
            <a:ext cx="2674937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620713" y="1147763"/>
            <a:ext cx="80438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</a:rPr>
              <a:t>The strength of the returned signal indicates the amount of condensed water/ice in clouds - </a:t>
            </a:r>
            <a:r>
              <a:rPr lang="en-US" b="1" dirty="0" smtClean="0">
                <a:solidFill>
                  <a:srgbClr val="9F191B"/>
                </a:solidFill>
                <a:latin typeface="+mn-lt"/>
              </a:rPr>
              <a:t>that is the radar provides us with a way of weighing the water in clouds</a:t>
            </a:r>
            <a:endParaRPr lang="en-US" dirty="0" smtClean="0">
              <a:latin typeface="+mn-lt"/>
            </a:endParaRPr>
          </a:p>
          <a:p>
            <a:pPr algn="ctr">
              <a:defRPr/>
            </a:pPr>
            <a:r>
              <a:rPr lang="en-US" sz="3200" dirty="0" smtClean="0"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2006140111945_00322_CS_1A-AUX_GRANULE_P_R00_E00_1AA_large_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825500"/>
            <a:ext cx="8915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69850" y="44450"/>
            <a:ext cx="8569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ja-JP" altLang="en-US" sz="1800" b="1">
                <a:solidFill>
                  <a:srgbClr val="FFFFFF"/>
                </a:solidFill>
              </a:rPr>
              <a:t>“</a:t>
            </a:r>
            <a:r>
              <a:rPr lang="en-US" altLang="ja-JP" sz="1800" b="1">
                <a:solidFill>
                  <a:srgbClr val="FFFFFF"/>
                </a:solidFill>
              </a:rPr>
              <a:t>FIRST IMAGE</a:t>
            </a:r>
            <a:r>
              <a:rPr lang="ja-JP" altLang="en-US" sz="1800" b="1">
                <a:solidFill>
                  <a:srgbClr val="FFFFFF"/>
                </a:solidFill>
              </a:rPr>
              <a:t>”</a:t>
            </a:r>
            <a:r>
              <a:rPr lang="en-US" altLang="ja-JP" sz="1800" b="1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lang="en-US" sz="1800" b="1">
                <a:solidFill>
                  <a:srgbClr val="FFFFFF"/>
                </a:solidFill>
              </a:rPr>
              <a:t>This segment was the first ever CloudSat data - 20 May 2006 12:26-12:29 UTC</a:t>
            </a: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13" y="2728913"/>
            <a:ext cx="4205287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8689975" y="2387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79375" y="2387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2514600" y="47879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2057400" y="30353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>
            <a:off x="738188" y="6286500"/>
            <a:ext cx="219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MODIS Visible</a:t>
            </a:r>
          </a:p>
        </p:txBody>
      </p:sp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1613"/>
            <a:ext cx="4205288" cy="366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6934200" y="48021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6477000" y="30495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190477" name="Text Box 13"/>
          <p:cNvSpPr txBox="1">
            <a:spLocks noChangeArrowheads="1"/>
          </p:cNvSpPr>
          <p:nvPr/>
        </p:nvSpPr>
        <p:spPr bwMode="auto">
          <a:xfrm>
            <a:off x="5835650" y="6353175"/>
            <a:ext cx="2411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MODIS Infrared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8077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9144000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3175"/>
            <a:ext cx="5349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5000" y="1447800"/>
            <a:ext cx="3276600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>
                <a:latin typeface="Calisto MT" pitchFamily="1" charset="0"/>
              </a:rPr>
              <a:t>There are many hurricane overpasses on the CloudSat website, in addition you</a:t>
            </a:r>
            <a:r>
              <a:rPr lang="en-US" altLang="en-US">
                <a:latin typeface="Calisto MT" pitchFamily="1" charset="0"/>
              </a:rPr>
              <a:t>’</a:t>
            </a:r>
            <a:r>
              <a:rPr lang="en-US">
                <a:latin typeface="Calisto MT" pitchFamily="1" charset="0"/>
              </a:rPr>
              <a:t>ll find:</a:t>
            </a:r>
          </a:p>
          <a:p>
            <a:endParaRPr lang="en-US">
              <a:latin typeface="Calisto MT" pitchFamily="1" charset="0"/>
            </a:endParaRPr>
          </a:p>
          <a:p>
            <a:pPr>
              <a:buFont typeface="Arial" pitchFamily="34" charset="0"/>
              <a:buChar char="•"/>
            </a:pPr>
            <a:r>
              <a:rPr lang="en-US">
                <a:latin typeface="Calisto MT" pitchFamily="1" charset="0"/>
              </a:rPr>
              <a:t>educational resources about clouds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latin typeface="Calisto MT" pitchFamily="1" charset="0"/>
              </a:rPr>
              <a:t>connections between clouds and art</a:t>
            </a:r>
          </a:p>
          <a:p>
            <a:pPr>
              <a:buFont typeface="Arial" pitchFamily="34" charset="0"/>
              <a:buChar char="•"/>
            </a:pPr>
            <a:r>
              <a:rPr lang="en-US">
                <a:latin typeface="Calisto MT" pitchFamily="1" charset="0"/>
              </a:rPr>
              <a:t>ways to access looks at the clouds over your school from CloudSat.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308350"/>
            <a:ext cx="8228013" cy="1066800"/>
          </a:xfrm>
        </p:spPr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48131" name="Picture 4" descr="Picture 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Clouds and The Water Cycle</a:t>
            </a:r>
          </a:p>
        </p:txBody>
      </p:sp>
      <p:pic>
        <p:nvPicPr>
          <p:cNvPr id="4098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515" b="-3355"/>
          <a:stretch>
            <a:fillRect/>
          </a:stretch>
        </p:blipFill>
        <p:spPr>
          <a:xfrm>
            <a:off x="685800" y="1981200"/>
            <a:ext cx="5791200" cy="4114800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6858000" y="2057400"/>
            <a:ext cx="1981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latin typeface="+mn-lt"/>
              </a:rPr>
              <a:t>Fresh water is less than 1% of all water on Earth</a:t>
            </a:r>
          </a:p>
          <a:p>
            <a:pPr>
              <a:defRPr/>
            </a:pPr>
            <a:endParaRPr lang="en-US" dirty="0" smtClean="0">
              <a:latin typeface="+mn-lt"/>
            </a:endParaRPr>
          </a:p>
          <a:p>
            <a:pPr>
              <a:defRPr/>
            </a:pPr>
            <a:r>
              <a:rPr lang="en-US" dirty="0" smtClean="0">
                <a:latin typeface="+mn-lt"/>
              </a:rPr>
              <a:t>Water vapor is less than 1% of all fresh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mtClean="0">
                <a:latin typeface="Helvetica" pitchFamily="1" charset="0"/>
              </a:rPr>
              <a:t>The S</a:t>
            </a:r>
            <a:r>
              <a:rPr lang="ja-JP" altLang="en-US" smtClean="0">
                <a:latin typeface="Helvetica" pitchFamily="1" charset="0"/>
              </a:rPr>
              <a:t>’</a:t>
            </a:r>
            <a:r>
              <a:rPr lang="en-US" altLang="ja-JP" smtClean="0">
                <a:latin typeface="Helvetica" pitchFamily="1" charset="0"/>
              </a:rPr>
              <a:t>COOL Project</a:t>
            </a:r>
            <a:endParaRPr lang="en-US" smtClean="0">
              <a:latin typeface="Times" pitchFamily="1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676400"/>
            <a:ext cx="7772400" cy="5105400"/>
          </a:xfrm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marL="609600" indent="-6096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Students provide ground observations for a satellite overpass</a:t>
            </a:r>
          </a:p>
          <a:p>
            <a:pPr marL="2209800" lvl="4" indent="-381000" fontAlgn="auto">
              <a:lnSpc>
                <a:spcPct val="110000"/>
              </a:lnSpc>
              <a:spcAft>
                <a:spcPts val="0"/>
              </a:spcAft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Determine satellite overpass time</a:t>
            </a:r>
          </a:p>
          <a:p>
            <a:pPr marL="2209800" lvl="4" indent="-381000" fontAlgn="auto">
              <a:lnSpc>
                <a:spcPct val="110000"/>
              </a:lnSpc>
              <a:spcAft>
                <a:spcPts val="0"/>
              </a:spcAft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Observe cloud properties</a:t>
            </a:r>
          </a:p>
          <a:p>
            <a:pPr marL="2209800" lvl="4" indent="-381000" fontAlgn="auto">
              <a:lnSpc>
                <a:spcPct val="110000"/>
              </a:lnSpc>
              <a:spcAft>
                <a:spcPts val="0"/>
              </a:spcAft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Transmit results to NASA</a:t>
            </a:r>
          </a:p>
          <a:p>
            <a:pPr marL="2209800" lvl="4" indent="-381000" fontAlgn="auto">
              <a:lnSpc>
                <a:spcPct val="110000"/>
              </a:lnSpc>
              <a:spcAft>
                <a:spcPts val="0"/>
              </a:spcAft>
              <a:buFont typeface="Times" charset="0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ea typeface="ＭＳ Ｐゴシック" charset="0"/>
              </a:rPr>
              <a:t>Compare to satellite-retrieved properties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  <a:p>
            <a:pPr marL="609600" indent="-6096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Data of value to scientists</a:t>
            </a:r>
          </a:p>
          <a:p>
            <a:pPr marL="609600" indent="-609600" fontAlgn="auto">
              <a:lnSpc>
                <a:spcPct val="110000"/>
              </a:lnSpc>
              <a:spcAft>
                <a:spcPts val="0"/>
              </a:spcAft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(i.e., Chambers et al, 2004, </a:t>
            </a:r>
            <a:r>
              <a:rPr lang="en-US" sz="28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Shiffman</a:t>
            </a:r>
            <a:r>
              <a:rPr lang="en-US" sz="28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, 2005)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609600" indent="-6096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Real-world learning for students</a:t>
            </a:r>
            <a:endParaRPr lang="en-US" sz="28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0" y="2514600"/>
            <a:ext cx="30480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9156" name="Picture 5" descr="&#10;submit.jpg                                                     000E53C2Macintosh HD                   B74677AA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67000"/>
            <a:ext cx="2916238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05000"/>
            <a:ext cx="838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ERES Large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600200"/>
            <a:ext cx="43688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828800" y="152400"/>
            <a:ext cx="5727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smtClean="0">
                <a:solidFill>
                  <a:srgbClr val="FFFFFF"/>
                </a:solidFill>
                <a:latin typeface="+mj-lt"/>
              </a:rPr>
              <a:t>NASA has a </a:t>
            </a:r>
            <a:r>
              <a:rPr lang="en-US" sz="3600" u="sng" smtClean="0">
                <a:solidFill>
                  <a:srgbClr val="FFFFFF"/>
                </a:solidFill>
                <a:latin typeface="+mj-lt"/>
              </a:rPr>
              <a:t>science project</a:t>
            </a:r>
            <a:r>
              <a:rPr lang="en-US" sz="3600" smtClean="0">
                <a:solidFill>
                  <a:srgbClr val="FFFFFF"/>
                </a:solidFill>
                <a:latin typeface="+mj-lt"/>
              </a:rPr>
              <a:t>!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457200" y="1981200"/>
            <a:ext cx="3062288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Helvetica" pitchFamily="1" charset="0"/>
              </a:rPr>
              <a:t>The name </a:t>
            </a:r>
          </a:p>
          <a:p>
            <a:pPr algn="ctr"/>
            <a:r>
              <a:rPr lang="en-US" sz="4400">
                <a:latin typeface="Helvetica" pitchFamily="1" charset="0"/>
              </a:rPr>
              <a:t>of this</a:t>
            </a:r>
          </a:p>
          <a:p>
            <a:pPr algn="ctr"/>
            <a:r>
              <a:rPr lang="en-US" sz="4400">
                <a:latin typeface="Helvetica" pitchFamily="1" charset="0"/>
              </a:rPr>
              <a:t>science experiment</a:t>
            </a:r>
          </a:p>
          <a:p>
            <a:pPr algn="ctr"/>
            <a:r>
              <a:rPr lang="en-US" sz="4400">
                <a:latin typeface="Helvetica" pitchFamily="1" charset="0"/>
              </a:rPr>
              <a:t>is</a:t>
            </a:r>
            <a:endParaRPr lang="en-US" sz="4400">
              <a:solidFill>
                <a:srgbClr val="FF5050"/>
              </a:solidFill>
              <a:latin typeface="Helvetica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85800"/>
            <a:ext cx="7086600" cy="1066800"/>
          </a:xfrm>
        </p:spPr>
        <p:txBody>
          <a:bodyPr/>
          <a:lstStyle/>
          <a:p>
            <a:r>
              <a:rPr lang="en-US" sz="4800" smtClean="0">
                <a:solidFill>
                  <a:schemeClr val="accent2"/>
                </a:solidFill>
                <a:latin typeface="Times" pitchFamily="1" charset="0"/>
              </a:rPr>
              <a:t>The </a:t>
            </a:r>
            <a:r>
              <a:rPr lang="en-US" sz="4800" smtClean="0">
                <a:solidFill>
                  <a:srgbClr val="FF0000"/>
                </a:solidFill>
                <a:latin typeface="Times" pitchFamily="1" charset="0"/>
              </a:rPr>
              <a:t>CERES</a:t>
            </a:r>
            <a:r>
              <a:rPr lang="en-US" sz="4800" smtClean="0">
                <a:solidFill>
                  <a:schemeClr val="accent2"/>
                </a:solidFill>
                <a:latin typeface="Times" pitchFamily="1" charset="0"/>
              </a:rPr>
              <a:t> Experiment:</a:t>
            </a:r>
            <a:endParaRPr lang="en-US" sz="4800" smtClean="0">
              <a:latin typeface="Times" pitchFamily="1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419600" cy="3505200"/>
          </a:xfrm>
        </p:spPr>
        <p:txBody>
          <a:bodyPr/>
          <a:lstStyle/>
          <a:p>
            <a:pPr>
              <a:lnSpc>
                <a:spcPct val="90000"/>
              </a:lnSpc>
              <a:buFont typeface="Zapf Dingbats" pitchFamily="1" charset="2"/>
              <a:buNone/>
            </a:pPr>
            <a:r>
              <a:rPr lang="en-US" sz="4400" b="1" smtClean="0">
                <a:latin typeface="Times" pitchFamily="1" charset="0"/>
              </a:rPr>
              <a:t>Question:</a:t>
            </a:r>
          </a:p>
          <a:p>
            <a:pPr>
              <a:lnSpc>
                <a:spcPct val="90000"/>
              </a:lnSpc>
              <a:buFont typeface="Zapf Dingbats" pitchFamily="1" charset="2"/>
              <a:buNone/>
            </a:pPr>
            <a:r>
              <a:rPr lang="en-US" sz="4400" smtClean="0">
                <a:latin typeface="Times" pitchFamily="1" charset="0"/>
              </a:rPr>
              <a:t>What is the Effect of </a:t>
            </a:r>
            <a:r>
              <a:rPr lang="en-US" sz="4400" smtClean="0">
                <a:solidFill>
                  <a:schemeClr val="accent2"/>
                </a:solidFill>
                <a:latin typeface="Times" pitchFamily="1" charset="0"/>
              </a:rPr>
              <a:t>Clouds</a:t>
            </a:r>
            <a:r>
              <a:rPr lang="en-US" sz="4400" smtClean="0">
                <a:latin typeface="Times" pitchFamily="1" charset="0"/>
              </a:rPr>
              <a:t> on the Earth</a:t>
            </a:r>
            <a:r>
              <a:rPr lang="ja-JP" altLang="en-US" sz="4400" smtClean="0">
                <a:latin typeface="Times" pitchFamily="1" charset="0"/>
              </a:rPr>
              <a:t>’</a:t>
            </a:r>
            <a:r>
              <a:rPr lang="en-US" altLang="ja-JP" sz="4400" smtClean="0">
                <a:latin typeface="Times" pitchFamily="1" charset="0"/>
              </a:rPr>
              <a:t>s </a:t>
            </a:r>
            <a:r>
              <a:rPr lang="en-US" altLang="ja-JP" sz="4400" smtClean="0">
                <a:solidFill>
                  <a:schemeClr val="accent2"/>
                </a:solidFill>
                <a:latin typeface="Times" pitchFamily="1" charset="0"/>
              </a:rPr>
              <a:t>Climate</a:t>
            </a:r>
            <a:r>
              <a:rPr lang="en-US" altLang="ja-JP" sz="4400" smtClean="0">
                <a:latin typeface="Times" pitchFamily="1" charset="0"/>
              </a:rPr>
              <a:t>?</a:t>
            </a:r>
            <a:r>
              <a:rPr lang="en-US" altLang="ja-JP" sz="4000" smtClean="0">
                <a:latin typeface="Times" pitchFamily="1" charset="0"/>
              </a:rPr>
              <a:t/>
            </a:r>
            <a:br>
              <a:rPr lang="en-US" altLang="ja-JP" sz="4000" smtClean="0">
                <a:latin typeface="Times" pitchFamily="1" charset="0"/>
              </a:rPr>
            </a:br>
            <a:endParaRPr lang="en-US" sz="4000" smtClean="0">
              <a:latin typeface="Times" pitchFamily="1" charset="0"/>
            </a:endParaRPr>
          </a:p>
        </p:txBody>
      </p:sp>
      <p:pic>
        <p:nvPicPr>
          <p:cNvPr id="88072" name="Picture 8" descr="Clouds on farm"/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76800" y="1600200"/>
            <a:ext cx="3810000" cy="2857500"/>
          </a:xfrm>
          <a:noFill/>
        </p:spPr>
      </p:pic>
      <p:pic>
        <p:nvPicPr>
          <p:cNvPr id="88069" name="Picture 5" descr="mp00640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505200"/>
            <a:ext cx="26495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54274" name="Content Placeholder 3" descr="Picture 19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2" r="-18182"/>
          <a:stretch>
            <a:fillRect/>
          </a:stretch>
        </p:blipFill>
        <p:spPr>
          <a:xfrm>
            <a:off x="-1524000" y="0"/>
            <a:ext cx="120396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55298" name="Content Placeholder 3" descr="Picture 2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6617" r="-36617"/>
          <a:stretch>
            <a:fillRect/>
          </a:stretch>
        </p:blipFill>
        <p:spPr>
          <a:xfrm>
            <a:off x="-3352800" y="0"/>
            <a:ext cx="158496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56322" name="Content Placeholder 3" descr="Picture 2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260" b="-5260"/>
          <a:stretch>
            <a:fillRect/>
          </a:stretch>
        </p:blipFill>
        <p:spPr>
          <a:xfrm>
            <a:off x="2209800" y="-228600"/>
            <a:ext cx="6705600" cy="739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57346" name="Content Placeholder 3" descr="Picture 2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260" b="-5260"/>
          <a:stretch>
            <a:fillRect/>
          </a:stretch>
        </p:blipFill>
        <p:spPr>
          <a:xfrm>
            <a:off x="2209800" y="-228600"/>
            <a:ext cx="6705600" cy="7391400"/>
          </a:xfrm>
        </p:spPr>
      </p:pic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381000" y="304800"/>
            <a:ext cx="1752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Helvetica" pitchFamily="1" charset="0"/>
              </a:rPr>
              <a:t>Compare to other satellites</a:t>
            </a:r>
          </a:p>
        </p:txBody>
      </p:sp>
      <p:sp>
        <p:nvSpPr>
          <p:cNvPr id="57348" name="TextBox 6"/>
          <p:cNvSpPr txBox="1">
            <a:spLocks noChangeArrowheads="1"/>
          </p:cNvSpPr>
          <p:nvPr/>
        </p:nvSpPr>
        <p:spPr bwMode="auto">
          <a:xfrm>
            <a:off x="228600" y="3886200"/>
            <a:ext cx="1676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pitchFamily="1" charset="0"/>
              </a:rPr>
              <a:t>MODIS on Terra</a:t>
            </a:r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381000" y="2438400"/>
            <a:ext cx="1524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pitchFamily="1" charset="0"/>
              </a:rPr>
              <a:t>CERES on Terra</a:t>
            </a:r>
          </a:p>
        </p:txBody>
      </p:sp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228600" y="2438400"/>
            <a:ext cx="1676400" cy="914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7351" name="Straight Arrow Connector 11"/>
          <p:cNvCxnSpPr>
            <a:cxnSpLocks noChangeShapeType="1"/>
          </p:cNvCxnSpPr>
          <p:nvPr/>
        </p:nvCxnSpPr>
        <p:spPr bwMode="auto">
          <a:xfrm flipV="1">
            <a:off x="1905000" y="1905000"/>
            <a:ext cx="4876800" cy="762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7352" name="Rectangle 12"/>
          <p:cNvSpPr>
            <a:spLocks noChangeArrowheads="1"/>
          </p:cNvSpPr>
          <p:nvPr/>
        </p:nvSpPr>
        <p:spPr bwMode="auto">
          <a:xfrm>
            <a:off x="228600" y="3810000"/>
            <a:ext cx="1676400" cy="990600"/>
          </a:xfrm>
          <a:prstGeom prst="rect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7353" name="Straight Arrow Connector 14"/>
          <p:cNvCxnSpPr>
            <a:cxnSpLocks noChangeShapeType="1"/>
          </p:cNvCxnSpPr>
          <p:nvPr/>
        </p:nvCxnSpPr>
        <p:spPr bwMode="auto">
          <a:xfrm>
            <a:off x="1905000" y="4495800"/>
            <a:ext cx="5486400" cy="609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58370" name="Content Placeholder 3" descr="Picture 2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260" b="-5260"/>
          <a:stretch>
            <a:fillRect/>
          </a:stretch>
        </p:blipFill>
        <p:spPr>
          <a:xfrm>
            <a:off x="2209800" y="-228600"/>
            <a:ext cx="6705600" cy="7391400"/>
          </a:xfrm>
        </p:spPr>
      </p:pic>
      <p:sp>
        <p:nvSpPr>
          <p:cNvPr id="58371" name="TextBox 5"/>
          <p:cNvSpPr txBox="1">
            <a:spLocks noChangeArrowheads="1"/>
          </p:cNvSpPr>
          <p:nvPr/>
        </p:nvSpPr>
        <p:spPr bwMode="auto">
          <a:xfrm>
            <a:off x="304800" y="457200"/>
            <a:ext cx="1828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>
                <a:solidFill>
                  <a:srgbClr val="FFFFFF"/>
                </a:solidFill>
                <a:latin typeface="Helvetica" pitchFamily="1" charset="0"/>
              </a:rPr>
              <a:t>Compare to other satellites</a:t>
            </a: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endParaRPr lang="en-US">
              <a:latin typeface="Helvetica" pitchFamily="1" charset="0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§"/>
            </a:pPr>
            <a:r>
              <a:rPr lang="en-US">
                <a:latin typeface="Helvetica" pitchFamily="1" charset="0"/>
              </a:rPr>
              <a:t>Look at the </a:t>
            </a:r>
            <a:r>
              <a:rPr lang="ja-JP" altLang="en-US">
                <a:latin typeface="Helvetica" pitchFamily="1" charset="0"/>
              </a:rPr>
              <a:t>“</a:t>
            </a:r>
            <a:r>
              <a:rPr lang="en-US" altLang="ja-JP">
                <a:latin typeface="Helvetica" pitchFamily="1" charset="0"/>
              </a:rPr>
              <a:t>big picture</a:t>
            </a:r>
            <a:r>
              <a:rPr lang="ja-JP" altLang="en-US">
                <a:latin typeface="Helvetica" pitchFamily="1" charset="0"/>
              </a:rPr>
              <a:t>”</a:t>
            </a:r>
            <a:endParaRPr lang="en-US">
              <a:latin typeface="Helvetica" pitchFamily="1" charset="0"/>
            </a:endParaRPr>
          </a:p>
        </p:txBody>
      </p:sp>
      <p:sp>
        <p:nvSpPr>
          <p:cNvPr id="58372" name="TextBox 6"/>
          <p:cNvSpPr txBox="1">
            <a:spLocks noChangeArrowheads="1"/>
          </p:cNvSpPr>
          <p:nvPr/>
        </p:nvSpPr>
        <p:spPr bwMode="auto">
          <a:xfrm>
            <a:off x="228600" y="3962400"/>
            <a:ext cx="1676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pitchFamily="1" charset="0"/>
              </a:rPr>
              <a:t>MODIS on Terra</a:t>
            </a:r>
          </a:p>
        </p:txBody>
      </p:sp>
      <p:sp>
        <p:nvSpPr>
          <p:cNvPr id="58373" name="Rectangle 12"/>
          <p:cNvSpPr>
            <a:spLocks noChangeArrowheads="1"/>
          </p:cNvSpPr>
          <p:nvPr/>
        </p:nvSpPr>
        <p:spPr bwMode="auto">
          <a:xfrm>
            <a:off x="228600" y="3810000"/>
            <a:ext cx="1676400" cy="990600"/>
          </a:xfrm>
          <a:prstGeom prst="rect">
            <a:avLst/>
          </a:prstGeom>
          <a:noFill/>
          <a:ln w="476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4" name="Picture 10" descr="Picture 1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228600"/>
            <a:ext cx="64135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sp>
        <p:nvSpPr>
          <p:cNvPr id="59394" name="TextBox 4"/>
          <p:cNvSpPr txBox="1">
            <a:spLocks noChangeArrowheads="1"/>
          </p:cNvSpPr>
          <p:nvPr/>
        </p:nvSpPr>
        <p:spPr bwMode="auto">
          <a:xfrm>
            <a:off x="228600" y="304800"/>
            <a:ext cx="2133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Helvetica" pitchFamily="1" charset="0"/>
              </a:rPr>
              <a:t>Analyze agreement/disagreement</a:t>
            </a:r>
          </a:p>
        </p:txBody>
      </p:sp>
      <p:sp>
        <p:nvSpPr>
          <p:cNvPr id="59395" name="TextBox 5"/>
          <p:cNvSpPr txBox="1">
            <a:spLocks noChangeArrowheads="1"/>
          </p:cNvSpPr>
          <p:nvPr/>
        </p:nvSpPr>
        <p:spPr bwMode="auto">
          <a:xfrm>
            <a:off x="228600" y="24384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pitchFamily="1" charset="0"/>
              </a:rPr>
              <a:t>Classification</a:t>
            </a:r>
          </a:p>
        </p:txBody>
      </p:sp>
      <p:sp>
        <p:nvSpPr>
          <p:cNvPr id="59396" name="TextBox 6"/>
          <p:cNvSpPr txBox="1">
            <a:spLocks noChangeArrowheads="1"/>
          </p:cNvSpPr>
          <p:nvPr/>
        </p:nvSpPr>
        <p:spPr bwMode="auto">
          <a:xfrm>
            <a:off x="228600" y="3581400"/>
            <a:ext cx="2209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Helvetica" pitchFamily="1" charset="0"/>
              </a:rPr>
              <a:t>Free-response comments</a:t>
            </a:r>
          </a:p>
        </p:txBody>
      </p:sp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152400" y="2438400"/>
            <a:ext cx="2362200" cy="6858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98" name="Rectangle 8"/>
          <p:cNvSpPr>
            <a:spLocks noChangeArrowheads="1"/>
          </p:cNvSpPr>
          <p:nvPr/>
        </p:nvSpPr>
        <p:spPr bwMode="auto">
          <a:xfrm>
            <a:off x="228600" y="3581400"/>
            <a:ext cx="2286000" cy="914400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59399" name="Straight Arrow Connector 13"/>
          <p:cNvCxnSpPr>
            <a:cxnSpLocks noChangeShapeType="1"/>
          </p:cNvCxnSpPr>
          <p:nvPr/>
        </p:nvCxnSpPr>
        <p:spPr bwMode="auto">
          <a:xfrm flipV="1">
            <a:off x="762000" y="1905000"/>
            <a:ext cx="1752600" cy="533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59400" name="Straight Arrow Connector 15"/>
          <p:cNvCxnSpPr>
            <a:cxnSpLocks noChangeShapeType="1"/>
          </p:cNvCxnSpPr>
          <p:nvPr/>
        </p:nvCxnSpPr>
        <p:spPr bwMode="auto">
          <a:xfrm>
            <a:off x="685800" y="4495800"/>
            <a:ext cx="1828800" cy="457200"/>
          </a:xfrm>
          <a:prstGeom prst="straightConnector1">
            <a:avLst/>
          </a:prstGeom>
          <a:noFill/>
          <a:ln w="31750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59401" name="Picture 10" descr="Picture 1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0"/>
            <a:ext cx="66294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0418" name="Content Placeholder 5" descr="Picture 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116" r="-34116"/>
          <a:stretch>
            <a:fillRect/>
          </a:stretch>
        </p:blipFill>
        <p:spPr>
          <a:xfrm>
            <a:off x="-3276600" y="0"/>
            <a:ext cx="155448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Latent Heat Release</a:t>
            </a:r>
          </a:p>
        </p:txBody>
      </p:sp>
      <p:pic>
        <p:nvPicPr>
          <p:cNvPr id="5122" name="Picture 3" descr="dsc_00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057400"/>
            <a:ext cx="4745038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64" name="Text Box 4"/>
          <p:cNvSpPr txBox="1">
            <a:spLocks noChangeArrowheads="1"/>
          </p:cNvSpPr>
          <p:nvPr/>
        </p:nvSpPr>
        <p:spPr bwMode="auto">
          <a:xfrm>
            <a:off x="5105400" y="2133600"/>
            <a:ext cx="38369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An average thunderstorm</a:t>
            </a:r>
          </a:p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contains several thousand </a:t>
            </a:r>
          </a:p>
          <a:p>
            <a:pPr>
              <a:defRPr/>
            </a:pPr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metric tons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of water</a:t>
            </a:r>
          </a:p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Condensing 1 kg of water</a:t>
            </a:r>
          </a:p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releases ~ 2260 kJ of</a:t>
            </a:r>
          </a:p>
          <a:p>
            <a:pPr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latent heat energy</a:t>
            </a:r>
          </a:p>
        </p:txBody>
      </p: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304800" y="5486400"/>
            <a:ext cx="868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 average thunderstorm containing around 1500 tons of water will release </a:t>
            </a:r>
            <a:r>
              <a:rPr lang="en-US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  <a:t>3.4 million </a:t>
            </a:r>
            <a:r>
              <a:rPr lang="en-US" b="1" i="1" u="sng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  <a:t>megajoules</a:t>
            </a:r>
            <a:r>
              <a:rPr lang="en-US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of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1442" name="Content Placeholder 6" descr="Picture 9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467" r="-13467"/>
          <a:stretch>
            <a:fillRect/>
          </a:stretch>
        </p:blipFill>
        <p:spPr>
          <a:xfrm>
            <a:off x="-1295400" y="0"/>
            <a:ext cx="115062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2466" name="Picture 5" descr="Picture 1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53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Content Placeholder 6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886200"/>
          </a:xfrm>
        </p:spPr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3490" name="Content Placeholder 4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045" r="-66045"/>
          <a:stretch>
            <a:fillRect/>
          </a:stretch>
        </p:blipFill>
        <p:spPr>
          <a:xfrm>
            <a:off x="-5867400" y="152400"/>
            <a:ext cx="20650200" cy="1371600"/>
          </a:xfrm>
        </p:spPr>
      </p:pic>
      <p:pic>
        <p:nvPicPr>
          <p:cNvPr id="63491" name="Picture 7" descr="Picture 2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7162800" cy="37338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</p:pic>
      <p:pic>
        <p:nvPicPr>
          <p:cNvPr id="63492" name="Picture 8" descr="Picture 2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3384550"/>
            <a:ext cx="381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4514" name="Content Placeholder 4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045" r="-66045"/>
          <a:stretch>
            <a:fillRect/>
          </a:stretch>
        </p:blipFill>
        <p:spPr>
          <a:xfrm>
            <a:off x="-5867400" y="152400"/>
            <a:ext cx="20650200" cy="1371600"/>
          </a:xfrm>
        </p:spPr>
      </p:pic>
      <p:pic>
        <p:nvPicPr>
          <p:cNvPr id="64515" name="Picture 7" descr="Picture 2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7162800" cy="37338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</p:pic>
      <p:pic>
        <p:nvPicPr>
          <p:cNvPr id="64516" name="Picture 8" descr="Picture 2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3384550"/>
            <a:ext cx="381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Oval 5"/>
          <p:cNvSpPr>
            <a:spLocks noChangeArrowheads="1"/>
          </p:cNvSpPr>
          <p:nvPr/>
        </p:nvSpPr>
        <p:spPr bwMode="auto">
          <a:xfrm>
            <a:off x="0" y="2209800"/>
            <a:ext cx="2057400" cy="533400"/>
          </a:xfrm>
          <a:prstGeom prst="ellipse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5538" name="Content Placeholder 4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045" r="-66045"/>
          <a:stretch>
            <a:fillRect/>
          </a:stretch>
        </p:blipFill>
        <p:spPr>
          <a:xfrm>
            <a:off x="-5867400" y="152400"/>
            <a:ext cx="20650200" cy="1371600"/>
          </a:xfrm>
        </p:spPr>
      </p:pic>
      <p:pic>
        <p:nvPicPr>
          <p:cNvPr id="65539" name="Picture 7" descr="Picture 2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5867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8" descr="Picture 2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3384550"/>
            <a:ext cx="381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9" descr="Picture 28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752600"/>
            <a:ext cx="6248400" cy="47244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6562" name="Content Placeholder 4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045" r="-66045"/>
          <a:stretch>
            <a:fillRect/>
          </a:stretch>
        </p:blipFill>
        <p:spPr>
          <a:xfrm>
            <a:off x="-5867400" y="152400"/>
            <a:ext cx="20650200" cy="1371600"/>
          </a:xfrm>
        </p:spPr>
      </p:pic>
      <p:pic>
        <p:nvPicPr>
          <p:cNvPr id="66563" name="Picture 7" descr="Picture 2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5867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8" descr="Picture 2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3384550"/>
            <a:ext cx="381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9" descr="Picture 28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752600"/>
            <a:ext cx="6248400" cy="47244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</p:pic>
      <p:sp>
        <p:nvSpPr>
          <p:cNvPr id="66566" name="Oval 10"/>
          <p:cNvSpPr>
            <a:spLocks noChangeArrowheads="1"/>
          </p:cNvSpPr>
          <p:nvPr/>
        </p:nvSpPr>
        <p:spPr bwMode="auto">
          <a:xfrm>
            <a:off x="2286000" y="4572000"/>
            <a:ext cx="1600200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7586" name="Content Placeholder 4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045" r="-66045"/>
          <a:stretch>
            <a:fillRect/>
          </a:stretch>
        </p:blipFill>
        <p:spPr>
          <a:xfrm>
            <a:off x="-5867400" y="152400"/>
            <a:ext cx="20650200" cy="1371600"/>
          </a:xfrm>
        </p:spPr>
      </p:pic>
      <p:pic>
        <p:nvPicPr>
          <p:cNvPr id="67587" name="Picture 7" descr="Picture 2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5867400" cy="2590800"/>
          </a:xfrm>
          <a:prstGeom prst="rect">
            <a:avLst/>
          </a:prstGeom>
          <a:noFill/>
          <a:ln w="12700">
            <a:solidFill>
              <a:srgbClr val="3366FF"/>
            </a:solidFill>
            <a:round/>
            <a:headEnd/>
            <a:tailEnd/>
          </a:ln>
        </p:spPr>
      </p:pic>
      <p:pic>
        <p:nvPicPr>
          <p:cNvPr id="67588" name="Picture 8" descr="Picture 2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3384550"/>
            <a:ext cx="381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9" descr="Picture 28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752600"/>
            <a:ext cx="5715000" cy="4038600"/>
          </a:xfrm>
          <a:prstGeom prst="rect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</p:pic>
      <p:pic>
        <p:nvPicPr>
          <p:cNvPr id="67590" name="Picture 11" descr="Picture 2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1727200"/>
            <a:ext cx="5562600" cy="51308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8610" name="Content Placeholder 4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045" r="-66045"/>
          <a:stretch>
            <a:fillRect/>
          </a:stretch>
        </p:blipFill>
        <p:spPr>
          <a:xfrm>
            <a:off x="-5867400" y="152400"/>
            <a:ext cx="20650200" cy="1371600"/>
          </a:xfrm>
        </p:spPr>
      </p:pic>
      <p:pic>
        <p:nvPicPr>
          <p:cNvPr id="68611" name="Picture 7" descr="Picture 2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5867400" cy="2590800"/>
          </a:xfrm>
          <a:prstGeom prst="rect">
            <a:avLst/>
          </a:prstGeom>
          <a:noFill/>
          <a:ln w="12700">
            <a:solidFill>
              <a:srgbClr val="3366FF"/>
            </a:solidFill>
            <a:round/>
            <a:headEnd/>
            <a:tailEnd/>
          </a:ln>
        </p:spPr>
      </p:pic>
      <p:pic>
        <p:nvPicPr>
          <p:cNvPr id="68612" name="Picture 8" descr="Picture 2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2950" y="3384550"/>
            <a:ext cx="381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9" descr="Picture 28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00" y="1752600"/>
            <a:ext cx="5715000" cy="4038600"/>
          </a:xfrm>
          <a:prstGeom prst="rect">
            <a:avLst/>
          </a:prstGeom>
          <a:noFill/>
          <a:ln w="12700">
            <a:solidFill>
              <a:srgbClr val="0000FF"/>
            </a:solidFill>
            <a:round/>
            <a:headEnd/>
            <a:tailEnd/>
          </a:ln>
        </p:spPr>
      </p:pic>
      <p:pic>
        <p:nvPicPr>
          <p:cNvPr id="68614" name="Picture 11" descr="Picture 29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2400" y="1727200"/>
            <a:ext cx="5562600" cy="5130800"/>
          </a:xfrm>
          <a:prstGeom prst="rect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</p:pic>
      <p:sp>
        <p:nvSpPr>
          <p:cNvPr id="68615" name="Oval 10"/>
          <p:cNvSpPr>
            <a:spLocks noChangeArrowheads="1"/>
          </p:cNvSpPr>
          <p:nvPr/>
        </p:nvSpPr>
        <p:spPr bwMode="auto">
          <a:xfrm>
            <a:off x="4800600" y="4267200"/>
            <a:ext cx="1524000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16" name="Oval 12"/>
          <p:cNvSpPr>
            <a:spLocks noChangeArrowheads="1"/>
          </p:cNvSpPr>
          <p:nvPr/>
        </p:nvSpPr>
        <p:spPr bwMode="auto">
          <a:xfrm>
            <a:off x="53340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atin typeface="Times" pitchFamily="1" charset="0"/>
            </a:endParaRPr>
          </a:p>
        </p:txBody>
      </p:sp>
      <p:pic>
        <p:nvPicPr>
          <p:cNvPr id="69634" name="Content Placeholder 4" descr="Picture 1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6045" r="-66045"/>
          <a:stretch>
            <a:fillRect/>
          </a:stretch>
        </p:blipFill>
        <p:spPr>
          <a:xfrm>
            <a:off x="-5867400" y="152400"/>
            <a:ext cx="20650200" cy="1371600"/>
          </a:xfrm>
        </p:spPr>
      </p:pic>
      <p:pic>
        <p:nvPicPr>
          <p:cNvPr id="69635" name="Picture 8" descr="Picture 2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3384550"/>
            <a:ext cx="38100" cy="8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13" descr="Picture 1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9863"/>
            <a:ext cx="82550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8" name="Title 1"/>
          <p:cNvSpPr>
            <a:spLocks noGrp="1"/>
          </p:cNvSpPr>
          <p:nvPr>
            <p:ph type="title" idx="4294967295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r>
              <a:rPr lang="en-US" smtClean="0"/>
              <a:t>Thanks For Your Time!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1182688"/>
          </a:xfrm>
        </p:spPr>
        <p:txBody>
          <a:bodyPr/>
          <a:lstStyle/>
          <a:p>
            <a:r>
              <a:rPr lang="en-US" smtClean="0"/>
              <a:t>The Earth</a:t>
            </a:r>
            <a:r>
              <a:rPr lang="en-US" altLang="en-US" smtClean="0"/>
              <a:t>’</a:t>
            </a:r>
            <a:r>
              <a:rPr lang="en-US" altLang="ja-JP" smtClean="0"/>
              <a:t>s Radiation Budget</a:t>
            </a:r>
            <a:endParaRPr lang="en-US" smtClean="0"/>
          </a:p>
        </p:txBody>
      </p:sp>
      <p:pic>
        <p:nvPicPr>
          <p:cNvPr id="717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295400"/>
            <a:ext cx="68199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6019800"/>
            <a:ext cx="8839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>
                <a:latin typeface="Calisto MT" pitchFamily="1" charset="0"/>
              </a:rPr>
              <a:t>Clouds play multiple roles in the atmosphere – which is why studying them is so important!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1038" y="460375"/>
            <a:ext cx="7516812" cy="1182688"/>
          </a:xfrm>
        </p:spPr>
        <p:txBody>
          <a:bodyPr/>
          <a:lstStyle/>
          <a:p>
            <a:r>
              <a:rPr lang="en-US" smtClean="0">
                <a:latin typeface="Gill Sans" pitchFamily="1" charset="0"/>
              </a:rPr>
              <a:t>High Clouds</a:t>
            </a:r>
          </a:p>
        </p:txBody>
      </p:sp>
      <p:pic>
        <p:nvPicPr>
          <p:cNvPr id="38915" name="Picture 3" descr="cirrus at daw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362200"/>
            <a:ext cx="45720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ld_fr_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1788" y="6311900"/>
            <a:ext cx="11922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105400" y="2362200"/>
            <a:ext cx="37338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Thin, cold ice clouds reflect less sunlight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Extremely cold, emits infrared at colder temperatures, prevents warmer surface infrared from escaping to space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819400" y="52578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NET EFFECT: Warming</a:t>
            </a:r>
          </a:p>
        </p:txBody>
      </p:sp>
      <p:pic>
        <p:nvPicPr>
          <p:cNvPr id="9222" name="Picture 7" descr="gld_fr_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1788" y="6311900"/>
            <a:ext cx="11922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7" grpId="0"/>
      <p:bldP spid="389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enerif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Gill Sans" pitchFamily="1" charset="0"/>
              </a:rPr>
              <a:t>Low Clouds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267200" y="2286000"/>
            <a:ext cx="47244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sto MT" pitchFamily="1" charset="0"/>
              </a:rPr>
              <a:t>Very thick water clouds reflect large amounts of sunlight</a:t>
            </a:r>
          </a:p>
          <a:p>
            <a:pPr>
              <a:spcBef>
                <a:spcPct val="50000"/>
              </a:spcBef>
            </a:pPr>
            <a:r>
              <a:rPr lang="en-US">
                <a:latin typeface="Calisto MT" pitchFamily="1" charset="0"/>
              </a:rPr>
              <a:t>Very near the surface, temperature of the cloud effectively the same as surface.  Infrared radiation is therefore about the same - almost like the cloud wasn</a:t>
            </a:r>
            <a:r>
              <a:rPr lang="en-US" altLang="en-US">
                <a:latin typeface="Calisto MT" pitchFamily="1" charset="0"/>
              </a:rPr>
              <a:t>’</a:t>
            </a:r>
            <a:r>
              <a:rPr lang="en-US">
                <a:latin typeface="Calisto MT" pitchFamily="1" charset="0"/>
              </a:rPr>
              <a:t>t there!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971800" y="5334000"/>
            <a:ext cx="3352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NET EFFECT: Cooling</a:t>
            </a:r>
          </a:p>
        </p:txBody>
      </p:sp>
      <p:pic>
        <p:nvPicPr>
          <p:cNvPr id="40966" name="Picture 6" descr="gld_fr_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1788" y="6311900"/>
            <a:ext cx="11922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40964" grpId="0"/>
      <p:bldP spid="409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8" name="Group 2"/>
          <p:cNvGrpSpPr>
            <a:grpSpLocks/>
          </p:cNvGrpSpPr>
          <p:nvPr/>
        </p:nvGrpSpPr>
        <p:grpSpPr bwMode="auto">
          <a:xfrm>
            <a:off x="914400" y="4953000"/>
            <a:ext cx="6856413" cy="1697038"/>
            <a:chOff x="0" y="3227"/>
            <a:chExt cx="4319" cy="1069"/>
          </a:xfrm>
        </p:grpSpPr>
        <p:sp>
          <p:nvSpPr>
            <p:cNvPr id="214019" name="Text Box 3"/>
            <p:cNvSpPr txBox="1">
              <a:spLocks noChangeArrowheads="1"/>
            </p:cNvSpPr>
            <p:nvPr/>
          </p:nvSpPr>
          <p:spPr bwMode="auto">
            <a:xfrm>
              <a:off x="0" y="3227"/>
              <a:ext cx="2961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latin typeface="+mn-lt"/>
                  <a:ea typeface="ＭＳ Ｐゴシック" charset="0"/>
                  <a:cs typeface="ＭＳ Ｐゴシック" charset="0"/>
                </a:rPr>
                <a:t>How much sunlight is reflected to space, or how the planetary greenhouse effect is changed by clouds.</a:t>
              </a:r>
            </a:p>
          </p:txBody>
        </p:sp>
        <p:graphicFrame>
          <p:nvGraphicFramePr>
            <p:cNvPr id="13324" name="Object 4"/>
            <p:cNvGraphicFramePr>
              <a:graphicFrameLocks noChangeAspect="1"/>
            </p:cNvGraphicFramePr>
            <p:nvPr/>
          </p:nvGraphicFramePr>
          <p:xfrm>
            <a:off x="2995" y="3300"/>
            <a:ext cx="1324" cy="996"/>
          </p:xfrm>
          <a:graphic>
            <a:graphicData uri="http://schemas.openxmlformats.org/presentationml/2006/ole">
              <p:oleObj spid="_x0000_s13324" name="Document" r:id="rId4" imgW="1143000" imgH="863600" progId="Word.Document.8">
                <p:embed/>
              </p:oleObj>
            </a:graphicData>
          </a:graphic>
        </p:graphicFrame>
      </p:grp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0" y="228600"/>
            <a:ext cx="8689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Cloud Observations can tell us:</a:t>
            </a:r>
          </a:p>
        </p:txBody>
      </p:sp>
      <p:grpSp>
        <p:nvGrpSpPr>
          <p:cNvPr id="13315" name="Group 6"/>
          <p:cNvGrpSpPr>
            <a:grpSpLocks/>
          </p:cNvGrpSpPr>
          <p:nvPr/>
        </p:nvGrpSpPr>
        <p:grpSpPr bwMode="auto">
          <a:xfrm>
            <a:off x="914400" y="1295400"/>
            <a:ext cx="7023100" cy="2041525"/>
            <a:chOff x="0" y="1027"/>
            <a:chExt cx="4424" cy="1286"/>
          </a:xfrm>
        </p:grpSpPr>
        <p:pic>
          <p:nvPicPr>
            <p:cNvPr id="13321" name="Picture 7" descr="floo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56" y="1027"/>
              <a:ext cx="1468" cy="1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4024" name="Text Box 8"/>
            <p:cNvSpPr txBox="1">
              <a:spLocks noChangeArrowheads="1"/>
            </p:cNvSpPr>
            <p:nvPr/>
          </p:nvSpPr>
          <p:spPr bwMode="auto">
            <a:xfrm>
              <a:off x="0" y="1092"/>
              <a:ext cx="2898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latin typeface="+mn-lt"/>
                  <a:ea typeface="ＭＳ Ｐゴシック" charset="0"/>
                  <a:cs typeface="ＭＳ Ｐゴシック" charset="0"/>
                </a:rPr>
                <a:t>How much rain and snow is produced, and how pollution (aerosols) might affect this process,</a:t>
              </a:r>
            </a:p>
            <a:p>
              <a:pPr eaLnBrk="1" hangingPunct="1">
                <a:defRPr/>
              </a:pPr>
              <a:endParaRPr lang="en-US" dirty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14025" name="Group 9"/>
          <p:cNvGrpSpPr>
            <a:grpSpLocks/>
          </p:cNvGrpSpPr>
          <p:nvPr/>
        </p:nvGrpSpPr>
        <p:grpSpPr bwMode="auto">
          <a:xfrm>
            <a:off x="914400" y="3124200"/>
            <a:ext cx="8040688" cy="1828800"/>
            <a:chOff x="0" y="2112"/>
            <a:chExt cx="5065" cy="1152"/>
          </a:xfrm>
        </p:grpSpPr>
        <p:pic>
          <p:nvPicPr>
            <p:cNvPr id="13319" name="Picture 10" descr="hurrican wilma"/>
            <p:cNvPicPr>
              <a:picLocks noChangeAspect="1" noChangeArrowheads="1"/>
            </p:cNvPicPr>
            <p:nvPr/>
          </p:nvPicPr>
          <p:blipFill>
            <a:blip r:embed="rId6"/>
            <a:srcRect b="4492"/>
            <a:stretch>
              <a:fillRect/>
            </a:stretch>
          </p:blipFill>
          <p:spPr bwMode="auto">
            <a:xfrm>
              <a:off x="2974" y="2112"/>
              <a:ext cx="2091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4027" name="Text Box 11"/>
            <p:cNvSpPr txBox="1">
              <a:spLocks noChangeArrowheads="1"/>
            </p:cNvSpPr>
            <p:nvPr/>
          </p:nvSpPr>
          <p:spPr bwMode="auto">
            <a:xfrm>
              <a:off x="0" y="2268"/>
              <a:ext cx="2941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latin typeface="+mn-lt"/>
                  <a:ea typeface="ＭＳ Ｐゴシック" charset="0"/>
                  <a:cs typeface="ＭＳ Ｐゴシック" charset="0"/>
                </a:rPr>
                <a:t>How much heat is generated in the atmosphere to fuel storms,</a:t>
              </a:r>
            </a:p>
            <a:p>
              <a:pPr eaLnBrk="1" hangingPunct="1"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1981200" y="3276600"/>
            <a:ext cx="5784850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dirty="0" smtClean="0">
                <a:latin typeface="+mn-lt"/>
              </a:rPr>
              <a:t>For all reasons that matter, it is the type of clouds that matters</a:t>
            </a:r>
          </a:p>
        </p:txBody>
      </p:sp>
      <p:pic>
        <p:nvPicPr>
          <p:cNvPr id="13318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51788" y="6176963"/>
            <a:ext cx="1192212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>
          <a:xfrm>
            <a:off x="457200" y="2236788"/>
            <a:ext cx="6400800" cy="1362075"/>
          </a:xfrm>
        </p:spPr>
        <p:txBody>
          <a:bodyPr/>
          <a:lstStyle/>
          <a:p>
            <a:r>
              <a:rPr lang="en-US" smtClean="0"/>
              <a:t>Identifying clouds</a:t>
            </a:r>
          </a:p>
        </p:txBody>
      </p:sp>
      <p:sp>
        <p:nvSpPr>
          <p:cNvPr id="15362" name="Text Placeholder 4"/>
          <p:cNvSpPr>
            <a:spLocks noGrp="1"/>
          </p:cNvSpPr>
          <p:nvPr>
            <p:ph type="body" idx="1"/>
          </p:nvPr>
        </p:nvSpPr>
        <p:spPr>
          <a:xfrm>
            <a:off x="1676400" y="3609975"/>
            <a:ext cx="5181600" cy="1500188"/>
          </a:xfrm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1703</TotalTime>
  <Words>1141</Words>
  <Application>Microsoft Macintosh PowerPoint</Application>
  <PresentationFormat>On-screen Show (4:3)</PresentationFormat>
  <Paragraphs>185</Paragraphs>
  <Slides>49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ＭＳ Ｐゴシック</vt:lpstr>
      <vt:lpstr>Calisto MT</vt:lpstr>
      <vt:lpstr>Wingdings</vt:lpstr>
      <vt:lpstr>Times New Roman</vt:lpstr>
      <vt:lpstr>Gill Sans</vt:lpstr>
      <vt:lpstr>Helvetica</vt:lpstr>
      <vt:lpstr>Times</vt:lpstr>
      <vt:lpstr>Zapf Dingbats</vt:lpstr>
      <vt:lpstr>Genesis</vt:lpstr>
      <vt:lpstr>Microsoft Word Document</vt:lpstr>
      <vt:lpstr>Slide 1</vt:lpstr>
      <vt:lpstr>Clouds in the palm of your hands…</vt:lpstr>
      <vt:lpstr>Clouds and The Water Cycle</vt:lpstr>
      <vt:lpstr>Latent Heat Release</vt:lpstr>
      <vt:lpstr>The Earth’s Radiation Budget</vt:lpstr>
      <vt:lpstr>High Clouds</vt:lpstr>
      <vt:lpstr>Low Clouds</vt:lpstr>
      <vt:lpstr>Slide 8</vt:lpstr>
      <vt:lpstr>Identifying clouds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So How do We Determine Cloud Cover?</vt:lpstr>
      <vt:lpstr>Activity Time!</vt:lpstr>
      <vt:lpstr>CloudSat - A View Into the Clouds</vt:lpstr>
      <vt:lpstr>Slide 21</vt:lpstr>
      <vt:lpstr>Cloud data &amp; Inquiry learning</vt:lpstr>
      <vt:lpstr>Slide 23</vt:lpstr>
      <vt:lpstr>Slide 24</vt:lpstr>
      <vt:lpstr>The CloudSat mission, weighing clouds</vt:lpstr>
      <vt:lpstr>Slide 26</vt:lpstr>
      <vt:lpstr>Slide 27</vt:lpstr>
      <vt:lpstr>Slide 28</vt:lpstr>
      <vt:lpstr>Slide 29</vt:lpstr>
      <vt:lpstr>The S’COOL Project</vt:lpstr>
      <vt:lpstr>Slide 31</vt:lpstr>
      <vt:lpstr>The CERES Experiment: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Thanks For Your Time!</vt:lpstr>
    </vt:vector>
  </TitlesOfParts>
  <Company>Colorado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Killeen</dc:creator>
  <cp:lastModifiedBy>Roberta M Killeen</cp:lastModifiedBy>
  <cp:revision>31</cp:revision>
  <dcterms:modified xsi:type="dcterms:W3CDTF">2012-01-13T20:08:35Z</dcterms:modified>
</cp:coreProperties>
</file>