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05" r:id="rId2"/>
    <p:sldId id="258" r:id="rId3"/>
    <p:sldId id="259" r:id="rId4"/>
    <p:sldId id="285" r:id="rId5"/>
    <p:sldId id="286" r:id="rId6"/>
    <p:sldId id="290" r:id="rId7"/>
    <p:sldId id="292" r:id="rId8"/>
    <p:sldId id="287" r:id="rId9"/>
    <p:sldId id="304" r:id="rId10"/>
    <p:sldId id="299" r:id="rId11"/>
    <p:sldId id="275" r:id="rId12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3" autoAdjust="0"/>
    <p:restoredTop sz="94692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137" cy="463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6" tIns="46478" rIns="92956" bIns="46478" numCol="1" anchor="t" anchorCtr="0" compatLnSpc="1">
            <a:prstTxWarp prst="textNoShape">
              <a:avLst/>
            </a:prstTxWarp>
          </a:bodyPr>
          <a:lstStyle>
            <a:lvl1pPr defTabSz="92976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6348" y="0"/>
            <a:ext cx="3027137" cy="463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6" tIns="46478" rIns="92956" bIns="46478" numCol="1" anchor="t" anchorCtr="0" compatLnSpc="1">
            <a:prstTxWarp prst="textNoShape">
              <a:avLst/>
            </a:prstTxWarp>
          </a:bodyPr>
          <a:lstStyle>
            <a:lvl1pPr algn="r" defTabSz="92976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95"/>
            <a:ext cx="3027137" cy="463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6" tIns="46478" rIns="92956" bIns="46478" numCol="1" anchor="b" anchorCtr="0" compatLnSpc="1">
            <a:prstTxWarp prst="textNoShape">
              <a:avLst/>
            </a:prstTxWarp>
          </a:bodyPr>
          <a:lstStyle>
            <a:lvl1pPr defTabSz="92976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6" tIns="46478" rIns="92956" bIns="46478" numCol="1" anchor="b" anchorCtr="0" compatLnSpc="1">
            <a:prstTxWarp prst="textNoShape">
              <a:avLst/>
            </a:prstTxWarp>
          </a:bodyPr>
          <a:lstStyle>
            <a:lvl1pPr algn="r" defTabSz="929760">
              <a:defRPr sz="1200"/>
            </a:lvl1pPr>
          </a:lstStyle>
          <a:p>
            <a:pPr>
              <a:defRPr/>
            </a:pPr>
            <a:fld id="{9CF6C5F4-4185-4B2F-BFC0-33F1083206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137" cy="463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6" tIns="46478" rIns="92956" bIns="46478" numCol="1" anchor="t" anchorCtr="0" compatLnSpc="1">
            <a:prstTxWarp prst="textNoShape">
              <a:avLst/>
            </a:prstTxWarp>
          </a:bodyPr>
          <a:lstStyle>
            <a:lvl1pPr defTabSz="92976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6348" y="0"/>
            <a:ext cx="3027137" cy="463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6" tIns="46478" rIns="92956" bIns="46478" numCol="1" anchor="t" anchorCtr="0" compatLnSpc="1">
            <a:prstTxWarp prst="textNoShape">
              <a:avLst/>
            </a:prstTxWarp>
          </a:bodyPr>
          <a:lstStyle>
            <a:lvl1pPr algn="r" defTabSz="92976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8804" y="4410065"/>
            <a:ext cx="5587394" cy="417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6" tIns="46478" rIns="92956" bIns="464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95"/>
            <a:ext cx="3027137" cy="463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6" tIns="46478" rIns="92956" bIns="46478" numCol="1" anchor="b" anchorCtr="0" compatLnSpc="1">
            <a:prstTxWarp prst="textNoShape">
              <a:avLst/>
            </a:prstTxWarp>
          </a:bodyPr>
          <a:lstStyle>
            <a:lvl1pPr defTabSz="92976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6" tIns="46478" rIns="92956" bIns="46478" numCol="1" anchor="b" anchorCtr="0" compatLnSpc="1">
            <a:prstTxWarp prst="textNoShape">
              <a:avLst/>
            </a:prstTxWarp>
          </a:bodyPr>
          <a:lstStyle>
            <a:lvl1pPr algn="r" defTabSz="929760">
              <a:defRPr sz="1200"/>
            </a:lvl1pPr>
          </a:lstStyle>
          <a:p>
            <a:pPr>
              <a:defRPr/>
            </a:pPr>
            <a:fld id="{C86E990B-59A8-4B74-A930-1EEFB69BC7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01F-0F90-4585-AFD4-5A61D19CA41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321277-0C13-4057-AD7B-D2C9000265F3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53251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73163" y="696913"/>
            <a:ext cx="4641850" cy="3481387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32B23D-28E3-42D5-B5C7-781C8D98FF16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35843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73163" y="696913"/>
            <a:ext cx="4641850" cy="3481387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499253-459F-4985-9402-C10D131228F8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36867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73163" y="698500"/>
            <a:ext cx="4641850" cy="3481388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04" y="4410065"/>
            <a:ext cx="5587394" cy="417520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BE1C7D-ED65-4207-AD96-67879B902BA7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450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8DF24-7BA6-4E23-94E2-A4A8FB62F2D1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460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D81F47-7523-4AE0-ACC1-D1F8FAF2DCFD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471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E9AE04-2A2D-48DE-B319-D398022F33D5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48131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73163" y="696913"/>
            <a:ext cx="4641850" cy="3481387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7E1DF6-54D2-4A06-9D1B-4DC4D0D4A852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50179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73163" y="696913"/>
            <a:ext cx="4641850" cy="3481387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FCFA13-624E-42C6-93A4-B06850DF073C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522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E460C-8D3F-4B3B-8C97-C756372FD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B4249-CB4D-4618-980D-A35048EB7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FB5BF-00A7-4FD5-BBC2-A1BF2114BD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8B6BA-E0D1-487C-9847-697542969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78A19-8565-4F27-8D12-636009BA6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09170-F23E-4743-AF15-3D867C73B4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BA983-C071-46A0-830F-6465CE0890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2C868-1917-4103-A725-1B0ACAD68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B1CFE-3642-49EE-8D91-E9C7B461F3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9AB77-EA6D-4BE1-AF8D-9AE02247E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5FD9E-C7AB-4717-99A0-FD1D1547F7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28CA5-1576-4398-9D65-6E57793AE9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9B51C-F9E2-4A80-872C-DDE38A0024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BAEB0BE-8AFF-451F-99B7-ACDEC324E2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pwebley\Desktop\TTCP_2011\Puff_1970_2010_series_hgt.mpg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https://patch.gi.alaska.edu/downloads/GI_Logos/GI_logo-low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hyperlink" Target="http://puff.images.alaska.edu/watch/movies/cleveland/movie10000.s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Using Earth Science Data and Technology to Mitigate the Dangers of Airborne Volcanic Ash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048000"/>
            <a:ext cx="6400800" cy="1752600"/>
          </a:xfrm>
        </p:spPr>
        <p:txBody>
          <a:bodyPr>
            <a:normAutofit/>
          </a:bodyPr>
          <a:lstStyle/>
          <a:p>
            <a:r>
              <a:rPr lang="en-US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Volcanic</a:t>
            </a:r>
          </a:p>
          <a:p>
            <a:r>
              <a:rPr lang="en-US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Ash </a:t>
            </a:r>
            <a:r>
              <a:rPr lang="en-US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Modeling </a:t>
            </a:r>
            <a:endParaRPr lang="en-US" u="sng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via </a:t>
            </a:r>
            <a:r>
              <a:rPr lang="en-US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Puff</a:t>
            </a:r>
            <a:endParaRPr lang="en-US" u="sng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72200" y="5638800"/>
            <a:ext cx="28924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Peter Webley</a:t>
            </a:r>
          </a:p>
          <a:p>
            <a:pPr algn="r"/>
            <a:r>
              <a:rPr lang="en-US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Geophysical Institute, UAF</a:t>
            </a:r>
          </a:p>
          <a:p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533400"/>
            <a:ext cx="8137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AGU-NESTA Geophysical Information for Teachers (GIFT) 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Workshop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1143000"/>
            <a:ext cx="1524000" cy="447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386388"/>
            <a:ext cx="1295400" cy="129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86800" cy="944562"/>
          </a:xfrm>
          <a:noFill/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Composite map of ash clouds from 1970 – 2010 : + 12 hrs</a:t>
            </a:r>
          </a:p>
        </p:txBody>
      </p:sp>
      <p:pic>
        <p:nvPicPr>
          <p:cNvPr id="25603" name="Picture 5" descr="Figure_4_new"/>
          <p:cNvPicPr>
            <a:picLocks noChangeAspect="1" noChangeArrowheads="1"/>
          </p:cNvPicPr>
          <p:nvPr/>
        </p:nvPicPr>
        <p:blipFill>
          <a:blip r:embed="rId3" cstate="print"/>
          <a:srcRect r="-3067" b="51897"/>
          <a:stretch>
            <a:fillRect/>
          </a:stretch>
        </p:blipFill>
        <p:spPr bwMode="auto">
          <a:xfrm>
            <a:off x="381000" y="1066800"/>
            <a:ext cx="8534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8"/>
          <p:cNvSpPr txBox="1">
            <a:spLocks noChangeArrowheads="1"/>
          </p:cNvSpPr>
          <p:nvPr/>
        </p:nvSpPr>
        <p:spPr bwMode="auto">
          <a:xfrm>
            <a:off x="1371600" y="5410200"/>
            <a:ext cx="68593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Total : 383 separate ash clouds reaching &gt; 6 km or 20,000 ft ASL</a:t>
            </a:r>
          </a:p>
        </p:txBody>
      </p:sp>
      <p:pic>
        <p:nvPicPr>
          <p:cNvPr id="25605" name="Picture 9" descr="LogoBlk5in_large"/>
          <p:cNvPicPr preferRelativeResize="0"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0" contrast="-100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3886200" y="5715000"/>
            <a:ext cx="13716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606" name="Group 10"/>
          <p:cNvGrpSpPr>
            <a:grpSpLocks/>
          </p:cNvGrpSpPr>
          <p:nvPr/>
        </p:nvGrpSpPr>
        <p:grpSpPr bwMode="auto">
          <a:xfrm>
            <a:off x="0" y="5638800"/>
            <a:ext cx="1187450" cy="1158875"/>
            <a:chOff x="10" y="24"/>
            <a:chExt cx="748" cy="730"/>
          </a:xfrm>
        </p:grpSpPr>
        <p:sp>
          <p:nvSpPr>
            <p:cNvPr id="25608" name="Oval 11"/>
            <p:cNvSpPr>
              <a:spLocks noChangeArrowheads="1"/>
            </p:cNvSpPr>
            <p:nvPr/>
          </p:nvSpPr>
          <p:spPr bwMode="auto">
            <a:xfrm>
              <a:off x="73" y="64"/>
              <a:ext cx="625" cy="62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5609" name="Picture 1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" y="24"/>
              <a:ext cx="748" cy="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5607" name="Picture 13" descr="GI_logo-lo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0" y="57150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F09170-F23E-4743-AF15-3D867C73B49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1371600" y="5181600"/>
            <a:ext cx="678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Total : 383 separate ash clouds reaching &gt; 6 km or 20,000 ft ASL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792163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chemeClr val="tx1"/>
                </a:solidFill>
              </a:rPr>
              <a:t>Volcanic Ash Clouds across North Pacific: 1970 - 2010</a:t>
            </a:r>
          </a:p>
        </p:txBody>
      </p:sp>
      <p:pic>
        <p:nvPicPr>
          <p:cNvPr id="46089" name="Puff_1970_2010_series_hgt.mpg">
            <a:hlinkClick r:id="" action="ppaction://media"/>
          </p:cNvPr>
          <p:cNvPicPr>
            <a:picLocks noRot="1" noChangeAspect="1" noChangeArrowheads="1"/>
          </p:cNvPicPr>
          <p:nvPr>
            <p:ph/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" y="762000"/>
            <a:ext cx="8229600" cy="4114800"/>
          </a:xfrm>
        </p:spPr>
      </p:pic>
      <p:grpSp>
        <p:nvGrpSpPr>
          <p:cNvPr id="26629" name="Group 12"/>
          <p:cNvGrpSpPr>
            <a:grpSpLocks/>
          </p:cNvGrpSpPr>
          <p:nvPr/>
        </p:nvGrpSpPr>
        <p:grpSpPr bwMode="auto">
          <a:xfrm>
            <a:off x="0" y="5638800"/>
            <a:ext cx="1187450" cy="1158875"/>
            <a:chOff x="10" y="24"/>
            <a:chExt cx="748" cy="730"/>
          </a:xfrm>
        </p:grpSpPr>
        <p:sp>
          <p:nvSpPr>
            <p:cNvPr id="26632" name="Oval 13"/>
            <p:cNvSpPr>
              <a:spLocks noChangeArrowheads="1"/>
            </p:cNvSpPr>
            <p:nvPr/>
          </p:nvSpPr>
          <p:spPr bwMode="auto">
            <a:xfrm>
              <a:off x="73" y="64"/>
              <a:ext cx="625" cy="62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6633" name="Picture 1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" y="24"/>
              <a:ext cx="748" cy="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630" name="Picture 15" descr="GI_logo-lo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0" y="57150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16" descr="LogoBlk5in_larg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0" contrast="-100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3886200" y="5715000"/>
            <a:ext cx="13716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878A19-8565-4F27-8D12-636009BA6C0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267" fill="hold"/>
                                        <p:tgtEl>
                                          <p:spTgt spid="460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608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0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60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8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Plumes and Clouds we need to model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l="6444" t="46637" r="84738" b="31963"/>
          <a:stretch>
            <a:fillRect/>
          </a:stretch>
        </p:blipFill>
        <p:spPr bwMode="auto">
          <a:xfrm>
            <a:off x="4724400" y="2819400"/>
            <a:ext cx="407511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7"/>
          <p:cNvPicPr>
            <a:picLocks noChangeAspect="1" noChangeArrowheads="1"/>
          </p:cNvPicPr>
          <p:nvPr/>
        </p:nvPicPr>
        <p:blipFill>
          <a:blip r:embed="rId3" cstate="print"/>
          <a:srcRect l="6444" t="21346" r="84738" b="53363"/>
          <a:stretch>
            <a:fillRect/>
          </a:stretch>
        </p:blipFill>
        <p:spPr bwMode="auto">
          <a:xfrm>
            <a:off x="381000" y="914400"/>
            <a:ext cx="407511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197" name="Group 14"/>
          <p:cNvGrpSpPr>
            <a:grpSpLocks/>
          </p:cNvGrpSpPr>
          <p:nvPr/>
        </p:nvGrpSpPr>
        <p:grpSpPr bwMode="auto">
          <a:xfrm>
            <a:off x="0" y="5638800"/>
            <a:ext cx="1187450" cy="1158875"/>
            <a:chOff x="10" y="24"/>
            <a:chExt cx="748" cy="730"/>
          </a:xfrm>
        </p:grpSpPr>
        <p:sp>
          <p:nvSpPr>
            <p:cNvPr id="8200" name="Oval 15"/>
            <p:cNvSpPr>
              <a:spLocks noChangeArrowheads="1"/>
            </p:cNvSpPr>
            <p:nvPr/>
          </p:nvSpPr>
          <p:spPr bwMode="auto">
            <a:xfrm>
              <a:off x="73" y="64"/>
              <a:ext cx="625" cy="62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201" name="Picture 16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" y="24"/>
              <a:ext cx="748" cy="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198" name="Picture 17" descr="GI_logo-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57150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19" descr="LogoBlk5in_larg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0" contrast="-100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3886200" y="5715000"/>
            <a:ext cx="13716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F09170-F23E-4743-AF15-3D867C73B49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Why model volcanic ash clouds?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34340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Tahoma" pitchFamily="34" charset="0"/>
                <a:ea typeface="Tahoma" pitchFamily="34" charset="0"/>
                <a:cs typeface="Tahoma" pitchFamily="34" charset="0"/>
              </a:rPr>
              <a:t>Volcanic ash is one of the major potential hazards from volcanic eruptions</a:t>
            </a:r>
          </a:p>
          <a:p>
            <a:pPr eaLnBrk="1" hangingPunct="1"/>
            <a:endParaRPr lang="en-US" sz="240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/>
            <a:r>
              <a:rPr lang="en-US" sz="2400" smtClean="0">
                <a:latin typeface="Tahoma" pitchFamily="34" charset="0"/>
                <a:ea typeface="Tahoma" pitchFamily="34" charset="0"/>
                <a:cs typeface="Tahoma" pitchFamily="34" charset="0"/>
              </a:rPr>
              <a:t>Prior to a volcanic eruption, models are invaluable in predicting the movement of volcanic ash clouds and to ensure aviation safety</a:t>
            </a:r>
          </a:p>
          <a:p>
            <a:pPr eaLnBrk="1" hangingPunct="1"/>
            <a:endParaRPr lang="en-US" sz="240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/>
            <a:r>
              <a:rPr lang="en-US" sz="2400" smtClean="0">
                <a:latin typeface="Tahoma" pitchFamily="34" charset="0"/>
                <a:ea typeface="Tahoma" pitchFamily="34" charset="0"/>
                <a:cs typeface="Tahoma" pitchFamily="34" charset="0"/>
              </a:rPr>
              <a:t>Until visual or ground observations are available, Volcanic Ash dispersion models provide the best quantative means to predict the ash cloud trajectory </a:t>
            </a:r>
          </a:p>
        </p:txBody>
      </p:sp>
      <p:grpSp>
        <p:nvGrpSpPr>
          <p:cNvPr id="9220" name="Group 15"/>
          <p:cNvGrpSpPr>
            <a:grpSpLocks/>
          </p:cNvGrpSpPr>
          <p:nvPr/>
        </p:nvGrpSpPr>
        <p:grpSpPr bwMode="auto">
          <a:xfrm>
            <a:off x="0" y="5638800"/>
            <a:ext cx="1187450" cy="1158875"/>
            <a:chOff x="10" y="24"/>
            <a:chExt cx="748" cy="730"/>
          </a:xfrm>
        </p:grpSpPr>
        <p:sp>
          <p:nvSpPr>
            <p:cNvPr id="9223" name="Oval 16"/>
            <p:cNvSpPr>
              <a:spLocks noChangeArrowheads="1"/>
            </p:cNvSpPr>
            <p:nvPr/>
          </p:nvSpPr>
          <p:spPr bwMode="auto">
            <a:xfrm>
              <a:off x="73" y="64"/>
              <a:ext cx="625" cy="62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224" name="Picture 1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" y="24"/>
              <a:ext cx="748" cy="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21" name="Picture 18" descr="GI_logo-lo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57150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19" descr="LogoBlk5in_larg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0" contrast="-100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3886200" y="5715000"/>
            <a:ext cx="13716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F09170-F23E-4743-AF15-3D867C73B49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5800" y="152400"/>
            <a:ext cx="8001000" cy="762000"/>
          </a:xfrm>
          <a:prstGeom prst="rect">
            <a:avLst/>
          </a:prstGeom>
          <a:solidFill>
            <a:srgbClr val="C1CC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7772400" cy="487363"/>
          </a:xfrm>
          <a:noFill/>
        </p:spPr>
        <p:txBody>
          <a:bodyPr/>
          <a:lstStyle/>
          <a:p>
            <a:pPr eaLnBrk="1" hangingPunct="1"/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Puff – Volcanic Ash Tracking and Dispersion model</a:t>
            </a:r>
            <a:b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2000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http://puff.images.alaska.edu</a:t>
            </a:r>
            <a:endParaRPr lang="en-US" sz="2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038600" y="4191000"/>
            <a:ext cx="4495800" cy="2362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Automated forecasts for 37 volcanoes worldwide</a:t>
            </a:r>
          </a:p>
          <a:p>
            <a:pPr eaLnBrk="1" hangingPunct="1">
              <a:lnSpc>
                <a:spcPct val="90000"/>
              </a:lnSpc>
            </a:pPr>
            <a:endParaRPr lang="en-US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Forecasts for initial plumes from 4 – 16 km ASL</a:t>
            </a:r>
          </a:p>
          <a:p>
            <a:pPr eaLnBrk="1" hangingPunct="1">
              <a:lnSpc>
                <a:spcPct val="90000"/>
              </a:lnSpc>
            </a:pPr>
            <a:endParaRPr lang="en-US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24 hour forecasts, updated every 3 – 6 hours</a:t>
            </a:r>
          </a:p>
          <a:p>
            <a:pPr eaLnBrk="1" hangingPunct="1">
              <a:lnSpc>
                <a:spcPct val="90000"/>
              </a:lnSpc>
            </a:pPr>
            <a:endParaRPr lang="en-US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Standardized displays to reduce hazard assessment time</a:t>
            </a:r>
          </a:p>
          <a:p>
            <a:pPr eaLnBrk="1" hangingPunct="1">
              <a:lnSpc>
                <a:spcPct val="90000"/>
              </a:lnSpc>
            </a:pPr>
            <a:endParaRPr lang="en-US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Two-dimensional and Three-dimensional visualizations</a:t>
            </a:r>
          </a:p>
          <a:p>
            <a:pPr eaLnBrk="1" hangingPunct="1">
              <a:lnSpc>
                <a:spcPct val="90000"/>
              </a:lnSpc>
            </a:pPr>
            <a:endParaRPr lang="en-US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NWP vertical profiles to assist plume height determination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/>
          <a:srcRect r="1534"/>
          <a:stretch>
            <a:fillRect/>
          </a:stretch>
        </p:blipFill>
        <p:spPr bwMode="auto">
          <a:xfrm>
            <a:off x="381000" y="4241800"/>
            <a:ext cx="3629025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print"/>
          <a:srcRect t="14790" b="10756"/>
          <a:stretch>
            <a:fillRect/>
          </a:stretch>
        </p:blipFill>
        <p:spPr bwMode="auto">
          <a:xfrm>
            <a:off x="990600" y="1036638"/>
            <a:ext cx="7040563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Line 7"/>
          <p:cNvSpPr>
            <a:spLocks noChangeShapeType="1"/>
          </p:cNvSpPr>
          <p:nvPr/>
        </p:nvSpPr>
        <p:spPr bwMode="auto">
          <a:xfrm flipH="1">
            <a:off x="3352800" y="3175000"/>
            <a:ext cx="1143000" cy="1600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16" name="Oval 8"/>
          <p:cNvSpPr>
            <a:spLocks noChangeArrowheads="1"/>
          </p:cNvSpPr>
          <p:nvPr/>
        </p:nvSpPr>
        <p:spPr bwMode="auto">
          <a:xfrm>
            <a:off x="304800" y="152400"/>
            <a:ext cx="685800" cy="685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417" name="Picture 9" descr="viewer?url=http%3A%2F%2Fsquare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111" b="16667"/>
          <a:stretch>
            <a:fillRect/>
          </a:stretch>
        </p:blipFill>
        <p:spPr bwMode="auto">
          <a:xfrm>
            <a:off x="76200" y="0"/>
            <a:ext cx="109696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0" descr="https://patch.gi.alaska.edu/downloads/GI_Logos/GI_logo-low.jpg"/>
          <p:cNvPicPr>
            <a:picLocks noChangeAspect="1" noChangeArrowheads="1"/>
          </p:cNvPicPr>
          <p:nvPr/>
        </p:nvPicPr>
        <p:blipFill>
          <a:blip r:embed="rId6" r:link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19812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11" descr="LogoBlk5in_larg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0" contrast="-100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8001000" y="4267200"/>
            <a:ext cx="9271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6629400" y="533400"/>
            <a:ext cx="1873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  <a:hlinkClick r:id="rId9"/>
              </a:rPr>
              <a:t>Cleveland - NRT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F09170-F23E-4743-AF15-3D867C73B49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685800" y="152400"/>
            <a:ext cx="8001000" cy="762000"/>
          </a:xfrm>
          <a:prstGeom prst="rect">
            <a:avLst/>
          </a:prstGeom>
          <a:solidFill>
            <a:srgbClr val="C1CC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 r="343"/>
          <a:stretch>
            <a:fillRect/>
          </a:stretch>
        </p:blipFill>
        <p:spPr bwMode="auto">
          <a:xfrm>
            <a:off x="381000" y="1087438"/>
            <a:ext cx="8315325" cy="531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999413" cy="528638"/>
          </a:xfrm>
          <a:noFill/>
        </p:spPr>
        <p:txBody>
          <a:bodyPr/>
          <a:lstStyle/>
          <a:p>
            <a:pPr eaLnBrk="1" hangingPunct="1"/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Online </a:t>
            </a:r>
            <a:r>
              <a:rPr lang="en-US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WebPuff</a:t>
            </a:r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http://puff.images.alaska.edu/cgi-bin/login_agu.pl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" y="6477000"/>
            <a:ext cx="8839200" cy="3810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Run for any volcano worldwide in real time or retrospectively from 1970 – present</a:t>
            </a:r>
            <a:endParaRPr lang="en-US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 flipH="1">
            <a:off x="2133600" y="2514600"/>
            <a:ext cx="685800" cy="152400"/>
          </a:xfrm>
          <a:prstGeom prst="line">
            <a:avLst/>
          </a:prstGeom>
          <a:noFill/>
          <a:ln w="25400">
            <a:solidFill>
              <a:srgbClr val="66FFCC"/>
            </a:solidFill>
            <a:round/>
            <a:headEnd type="triangle" w="lg" len="lg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 flipH="1" flipV="1">
            <a:off x="1295400" y="1565275"/>
            <a:ext cx="1143000" cy="114300"/>
          </a:xfrm>
          <a:prstGeom prst="line">
            <a:avLst/>
          </a:prstGeom>
          <a:noFill/>
          <a:ln w="25400">
            <a:solidFill>
              <a:srgbClr val="66FFCC"/>
            </a:solidFill>
            <a:round/>
            <a:headEnd type="triangle" w="lg" len="lg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>
            <a:off x="6477000" y="2479675"/>
            <a:ext cx="457200" cy="228600"/>
          </a:xfrm>
          <a:prstGeom prst="line">
            <a:avLst/>
          </a:prstGeom>
          <a:noFill/>
          <a:ln w="25400">
            <a:solidFill>
              <a:srgbClr val="66FFCC"/>
            </a:solidFill>
            <a:round/>
            <a:headEnd type="triangle" w="lg" len="lg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 flipV="1">
            <a:off x="4724400" y="1336675"/>
            <a:ext cx="1143000" cy="228600"/>
          </a:xfrm>
          <a:prstGeom prst="line">
            <a:avLst/>
          </a:prstGeom>
          <a:noFill/>
          <a:ln w="25400">
            <a:solidFill>
              <a:srgbClr val="66FFCC"/>
            </a:solidFill>
            <a:round/>
            <a:headEnd type="triangle" w="lg" len="lg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533400" y="1260475"/>
            <a:ext cx="17811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sz="1600">
                <a:solidFill>
                  <a:srgbClr val="66FF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 Choose Volcano</a:t>
            </a:r>
            <a:endParaRPr lang="en-US">
              <a:solidFill>
                <a:srgbClr val="66FF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990600" y="2362200"/>
            <a:ext cx="11763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sz="1600">
                <a:solidFill>
                  <a:srgbClr val="66FF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3. Set input </a:t>
            </a:r>
          </a:p>
          <a:p>
            <a:pPr algn="ctr"/>
            <a:r>
              <a:rPr lang="en-US" sz="1600">
                <a:solidFill>
                  <a:srgbClr val="66FF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parameters</a:t>
            </a:r>
            <a:endParaRPr lang="en-US">
              <a:solidFill>
                <a:srgbClr val="66FF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5715000" y="1108075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600">
                <a:solidFill>
                  <a:srgbClr val="66FF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2. Set start time</a:t>
            </a:r>
            <a:endParaRPr lang="en-US">
              <a:solidFill>
                <a:srgbClr val="66FF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6553200" y="2708275"/>
            <a:ext cx="1600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600">
                <a:solidFill>
                  <a:srgbClr val="66FF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4. Run model</a:t>
            </a:r>
            <a:endParaRPr lang="en-US">
              <a:solidFill>
                <a:srgbClr val="66FF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6096000" y="3927475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60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5. View time series</a:t>
            </a:r>
            <a:endParaRPr lang="en-US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447" name="Oval 15"/>
          <p:cNvSpPr>
            <a:spLocks noChangeArrowheads="1"/>
          </p:cNvSpPr>
          <p:nvPr/>
        </p:nvSpPr>
        <p:spPr bwMode="auto">
          <a:xfrm>
            <a:off x="304800" y="152400"/>
            <a:ext cx="685800" cy="685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8448" name="Picture 16" descr="viewer?url=http%3A%2F%2Fsquare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111" b="16667"/>
          <a:stretch>
            <a:fillRect/>
          </a:stretch>
        </p:blipFill>
        <p:spPr bwMode="auto">
          <a:xfrm>
            <a:off x="76200" y="0"/>
            <a:ext cx="109696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9" name="Picture 17" descr="GI_logo-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7200" y="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0" name="Picture 18" descr="LogoBlk5in_larg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0" contrast="-100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7162800" y="4876800"/>
            <a:ext cx="9271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F09170-F23E-4743-AF15-3D867C73B49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487363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Cleveland, Alaska</a:t>
            </a:r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3" cstate="print"/>
          <a:srcRect b="9712"/>
          <a:stretch>
            <a:fillRect/>
          </a:stretch>
        </p:blipFill>
        <p:spPr bwMode="auto">
          <a:xfrm>
            <a:off x="228600" y="1185863"/>
            <a:ext cx="8437563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3581400" y="1566863"/>
            <a:ext cx="1905000" cy="304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688" y="1243013"/>
            <a:ext cx="8810625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7" name="Rectangle 7"/>
          <p:cNvSpPr>
            <a:spLocks noChangeArrowheads="1"/>
          </p:cNvSpPr>
          <p:nvPr/>
        </p:nvSpPr>
        <p:spPr bwMode="auto">
          <a:xfrm>
            <a:off x="1219200" y="3471863"/>
            <a:ext cx="1828800" cy="228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680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3813" y="685800"/>
            <a:ext cx="9167813" cy="537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4" name="Picture 14" descr="movie10000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023938"/>
            <a:ext cx="525780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25" descr="LogoBlk5in_larg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0" contrast="-100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4102100" y="6073775"/>
            <a:ext cx="9271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6" name="Group 26"/>
          <p:cNvGrpSpPr>
            <a:grpSpLocks/>
          </p:cNvGrpSpPr>
          <p:nvPr/>
        </p:nvGrpSpPr>
        <p:grpSpPr bwMode="auto">
          <a:xfrm>
            <a:off x="228600" y="6096000"/>
            <a:ext cx="730250" cy="701675"/>
            <a:chOff x="10" y="24"/>
            <a:chExt cx="748" cy="730"/>
          </a:xfrm>
        </p:grpSpPr>
        <p:sp>
          <p:nvSpPr>
            <p:cNvPr id="19468" name="Oval 27"/>
            <p:cNvSpPr>
              <a:spLocks noChangeArrowheads="1"/>
            </p:cNvSpPr>
            <p:nvPr/>
          </p:nvSpPr>
          <p:spPr bwMode="auto">
            <a:xfrm>
              <a:off x="73" y="64"/>
              <a:ext cx="625" cy="62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9469" name="Picture 28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" y="24"/>
              <a:ext cx="748" cy="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467" name="Picture 29" descr="GI_logo-low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42288" y="6084888"/>
            <a:ext cx="773112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F09170-F23E-4743-AF15-3D867C73B49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5" grpId="0" animBg="1"/>
      <p:bldP spid="76805" grpId="1" animBg="1"/>
      <p:bldP spid="7680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 b="9392"/>
          <a:stretch>
            <a:fillRect/>
          </a:stretch>
        </p:blipFill>
        <p:spPr bwMode="auto">
          <a:xfrm>
            <a:off x="0" y="914400"/>
            <a:ext cx="914400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5410200" cy="381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Auto forecasts page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" y="5257800"/>
            <a:ext cx="8229600" cy="3048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http://puff.images.alaska.edu/auto_forecasts.php</a:t>
            </a:r>
            <a:endParaRPr lang="en-US" sz="1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090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1295400"/>
            <a:ext cx="6572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1295400"/>
            <a:ext cx="685800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7" name="Picture 11" descr="movie10000_klui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1676400"/>
            <a:ext cx="2667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8" name="Group 13"/>
          <p:cNvGrpSpPr>
            <a:grpSpLocks/>
          </p:cNvGrpSpPr>
          <p:nvPr/>
        </p:nvGrpSpPr>
        <p:grpSpPr bwMode="auto">
          <a:xfrm>
            <a:off x="0" y="5638800"/>
            <a:ext cx="1187450" cy="1158875"/>
            <a:chOff x="10" y="24"/>
            <a:chExt cx="748" cy="730"/>
          </a:xfrm>
        </p:grpSpPr>
        <p:sp>
          <p:nvSpPr>
            <p:cNvPr id="20491" name="Oval 14"/>
            <p:cNvSpPr>
              <a:spLocks noChangeArrowheads="1"/>
            </p:cNvSpPr>
            <p:nvPr/>
          </p:nvSpPr>
          <p:spPr bwMode="auto">
            <a:xfrm>
              <a:off x="73" y="64"/>
              <a:ext cx="625" cy="62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0492" name="Picture 15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" y="24"/>
              <a:ext cx="748" cy="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489" name="Picture 16" descr="GI_logo-low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01000" y="57150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17" descr="LogoBlk5in_larg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0" contrast="-100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3886200" y="5715000"/>
            <a:ext cx="13716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F09170-F23E-4743-AF15-3D867C73B49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Auto Puff in Google 2D</a:t>
            </a:r>
          </a:p>
        </p:txBody>
      </p:sp>
      <p:pic>
        <p:nvPicPr>
          <p:cNvPr id="22531" name="Picture 3" descr="Animation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0" y="-428625"/>
            <a:ext cx="11142663" cy="728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F09170-F23E-4743-AF15-3D867C73B49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Mount St. Helens 1980</a:t>
            </a:r>
          </a:p>
        </p:txBody>
      </p:sp>
      <p:pic>
        <p:nvPicPr>
          <p:cNvPr id="23555" name="Picture 2" descr="http://puff.images.alaska.edu/Google_Earth2/StHelens_1980_top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4876800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http://puff.images.alaska.edu/Google_Earth2/StHelens_May_1980_sid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0850" y="2514600"/>
            <a:ext cx="48831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F09170-F23E-4743-AF15-3D867C73B49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3442</TotalTime>
  <Words>289</Words>
  <Application>Microsoft Office PowerPoint</Application>
  <PresentationFormat>On-screen Show (4:3)</PresentationFormat>
  <Paragraphs>64</Paragraphs>
  <Slides>11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Arial</vt:lpstr>
      <vt:lpstr>Default Design</vt:lpstr>
      <vt:lpstr>Using Earth Science Data and Technology to Mitigate the Dangers of Airborne Volcanic Ash</vt:lpstr>
      <vt:lpstr>Plumes and Clouds we need to model</vt:lpstr>
      <vt:lpstr>Why model volcanic ash clouds?</vt:lpstr>
      <vt:lpstr>Puff – Volcanic Ash Tracking and Dispersion model http://puff.images.alaska.edu</vt:lpstr>
      <vt:lpstr>Online WebPuff  http://puff.images.alaska.edu/cgi-bin/login_agu.pl</vt:lpstr>
      <vt:lpstr>Cleveland, Alaska</vt:lpstr>
      <vt:lpstr>Auto forecasts page</vt:lpstr>
      <vt:lpstr>Auto Puff in Google 2D</vt:lpstr>
      <vt:lpstr>Mount St. Helens 1980</vt:lpstr>
      <vt:lpstr>Composite map of ash clouds from 1970 – 2010 : + 12 hrs</vt:lpstr>
      <vt:lpstr>Volcanic Ash Clouds across North Pacific: 1970 - 2010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</dc:creator>
  <cp:lastModifiedBy>pwebley</cp:lastModifiedBy>
  <cp:revision>28</cp:revision>
  <cp:lastPrinted>1601-01-01T00:00:00Z</cp:lastPrinted>
  <dcterms:created xsi:type="dcterms:W3CDTF">2011-08-11T06:27:24Z</dcterms:created>
  <dcterms:modified xsi:type="dcterms:W3CDTF">2011-11-11T04:11:06Z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